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797675" cy="9926625"/>
  <p:embeddedFontLst>
    <p:embeddedFont>
      <p:font typeface="Tahoma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5" roundtripDataSignature="AMtx7mgX/FPK2kBtFvK9EwH5qBwmf/2U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EA8396F-B4A2-409F-9DB1-A91B7A7C6655}">
  <a:tblStyle styleId="{3EA8396F-B4A2-409F-9DB1-A91B7A7C66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Tahoma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font" Target="fonts/Tahoma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50443" y="0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" name="Google Shape;31;p1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9701c6d4e_1_64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79701c6d4e_1_64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79701c6d4e_1_64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9701c6d4e_1_57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9701c6d4e_1_57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79701c6d4e_1_57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b8f5d4a09d_0_16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b8f5d4a09d_0_16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7" name="Google Shape;217;gb8f5d4a09d_0_16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b8f5d4a09d_0_9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b8f5d4a09d_0_9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b8f5d4a09d_0_9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9701c6d4e_0_78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9701c6d4e_0_78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79701c6d4e_0_78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9701c6d4e_0_99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9701c6d4e_0_99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79701c6d4e_0_99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9701c6d4e_0_107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9701c6d4e_0_107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79701c6d4e_0_107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b8f5d4a09d_0_23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b8f5d4a09d_0_23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8" name="Google Shape;268;gb8f5d4a09d_0_23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b93dfd5a52_0_0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b93dfd5a52_0_0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b93dfd5a52_0_0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b93dfd5a52_0_7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b93dfd5a52_0_7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b93dfd5a52_0_7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b4a589016d_0_0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" name="Google Shape;39;gb4a589016d_0_0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" name="Google Shape;40;gb4a589016d_0_0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b93dfd5a52_0_87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b93dfd5a52_0_87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b93dfd5a52_0_87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b93dfd5a52_0_21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b93dfd5a52_0_21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b93dfd5a52_0_21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93dfd5a52_0_28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b93dfd5a52_0_28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b93dfd5a52_0_28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b93dfd5a52_0_35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b93dfd5a52_0_35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b93dfd5a52_0_35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b93dfd5a52_0_42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b93dfd5a52_0_42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b93dfd5a52_0_42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b93dfd5a52_0_145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b93dfd5a52_0_145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b93dfd5a52_0_145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b93dfd5a52_0_49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b93dfd5a52_0_49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b93dfd5a52_0_49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b93dfd5a52_0_138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b93dfd5a52_0_138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b93dfd5a52_0_138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b8f5d4a09d_0_2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b8f5d4a09d_0_2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gb8f5d4a09d_0_2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9701c6d4e_1_0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9701c6d4e_1_0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79701c6d4e_1_0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9701c6d4e_1_103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9701c6d4e_1_103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79701c6d4e_1_103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9701c6d4e_1_127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9701c6d4e_1_127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79701c6d4e_1_127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9701c6d4e_1_29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9701c6d4e_1_29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79701c6d4e_1_29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9701c6d4e_1_36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9701c6d4e_1_36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79701c6d4e_1_36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9701c6d4e_1_50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9701c6d4e_1_50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79701c6d4e_1_50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rgbClr val="F2F2F2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9"/>
          <p:cNvSpPr/>
          <p:nvPr/>
        </p:nvSpPr>
        <p:spPr>
          <a:xfrm>
            <a:off x="1" y="-6349"/>
            <a:ext cx="9144000" cy="501649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9"/>
          <p:cNvSpPr txBox="1"/>
          <p:nvPr>
            <p:ph idx="12" type="sldNum"/>
          </p:nvPr>
        </p:nvSpPr>
        <p:spPr>
          <a:xfrm>
            <a:off x="7056036" y="4832152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9"/>
          <p:cNvSpPr txBox="1"/>
          <p:nvPr>
            <p:ph type="title"/>
          </p:nvPr>
        </p:nvSpPr>
        <p:spPr>
          <a:xfrm>
            <a:off x="630238" y="1199755"/>
            <a:ext cx="7886700" cy="20641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800"/>
              <a:buFont typeface="Tahoma"/>
              <a:buNone/>
              <a:defRPr sz="2800">
                <a:solidFill>
                  <a:srgbClr val="8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9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descr="Image result for korea university logo" id="24" name="Google Shape;24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31629" y="78119"/>
            <a:ext cx="936087" cy="1258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0"/>
          <p:cNvSpPr txBox="1"/>
          <p:nvPr>
            <p:ph type="title"/>
          </p:nvPr>
        </p:nvSpPr>
        <p:spPr>
          <a:xfrm>
            <a:off x="0" y="58999"/>
            <a:ext cx="8005425" cy="3893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" type="body"/>
          </p:nvPr>
        </p:nvSpPr>
        <p:spPr>
          <a:xfrm>
            <a:off x="88490" y="525043"/>
            <a:ext cx="8996516" cy="4235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0"/>
          <p:cNvSpPr txBox="1"/>
          <p:nvPr>
            <p:ph idx="12" type="sldNum"/>
          </p:nvPr>
        </p:nvSpPr>
        <p:spPr>
          <a:xfrm>
            <a:off x="7056036" y="4832152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/>
          <p:nvPr/>
        </p:nvSpPr>
        <p:spPr>
          <a:xfrm>
            <a:off x="1" y="4802076"/>
            <a:ext cx="9144000" cy="341424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8"/>
          <p:cNvSpPr txBox="1"/>
          <p:nvPr>
            <p:ph type="title"/>
          </p:nvPr>
        </p:nvSpPr>
        <p:spPr>
          <a:xfrm>
            <a:off x="0" y="58999"/>
            <a:ext cx="9144000" cy="3893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" type="body"/>
          </p:nvPr>
        </p:nvSpPr>
        <p:spPr>
          <a:xfrm>
            <a:off x="88490" y="525043"/>
            <a:ext cx="8996516" cy="4235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2" type="sldNum"/>
          </p:nvPr>
        </p:nvSpPr>
        <p:spPr>
          <a:xfrm>
            <a:off x="7056036" y="4832152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8"/>
          <p:cNvSpPr/>
          <p:nvPr/>
        </p:nvSpPr>
        <p:spPr>
          <a:xfrm>
            <a:off x="0" y="1"/>
            <a:ext cx="9144000" cy="51373"/>
          </a:xfrm>
          <a:prstGeom prst="rect">
            <a:avLst/>
          </a:prstGeom>
          <a:solidFill>
            <a:srgbClr val="7F7F7F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" name="Google Shape;15;p8"/>
          <p:cNvCxnSpPr/>
          <p:nvPr/>
        </p:nvCxnSpPr>
        <p:spPr>
          <a:xfrm>
            <a:off x="0" y="448356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" name="Google Shape;16;p8"/>
          <p:cNvSpPr txBox="1"/>
          <p:nvPr/>
        </p:nvSpPr>
        <p:spPr>
          <a:xfrm>
            <a:off x="12700" y="4762440"/>
            <a:ext cx="174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Hanjin Choi</a:t>
            </a:r>
            <a:endParaRPr b="0" i="0" sz="10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Myungwoo Song</a:t>
            </a:r>
            <a:endParaRPr b="0" i="0" sz="10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" name="Google Shape;17;p8"/>
          <p:cNvSpPr txBox="1"/>
          <p:nvPr/>
        </p:nvSpPr>
        <p:spPr>
          <a:xfrm>
            <a:off x="3622000" y="4775150"/>
            <a:ext cx="201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Quantum Deep Learning Undergraduate Study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Google Shape;18;p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671077" y="71778"/>
            <a:ext cx="459646" cy="36838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Relationship Id="rId10" Type="http://schemas.openxmlformats.org/officeDocument/2006/relationships/image" Target="../media/image31.png"/><Relationship Id="rId9" Type="http://schemas.openxmlformats.org/officeDocument/2006/relationships/image" Target="../media/image33.png"/><Relationship Id="rId5" Type="http://schemas.openxmlformats.org/officeDocument/2006/relationships/image" Target="../media/image18.png"/><Relationship Id="rId6" Type="http://schemas.openxmlformats.org/officeDocument/2006/relationships/image" Target="../media/image28.png"/><Relationship Id="rId7" Type="http://schemas.openxmlformats.org/officeDocument/2006/relationships/image" Target="../media/image19.png"/><Relationship Id="rId8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5" Type="http://schemas.openxmlformats.org/officeDocument/2006/relationships/image" Target="../media/image34.png"/><Relationship Id="rId6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40.png"/><Relationship Id="rId6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png"/><Relationship Id="rId4" Type="http://schemas.openxmlformats.org/officeDocument/2006/relationships/image" Target="../media/image50.png"/><Relationship Id="rId5" Type="http://schemas.openxmlformats.org/officeDocument/2006/relationships/image" Target="../media/image47.png"/><Relationship Id="rId6" Type="http://schemas.openxmlformats.org/officeDocument/2006/relationships/image" Target="../media/image49.png"/><Relationship Id="rId7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"/>
          <p:cNvSpPr txBox="1"/>
          <p:nvPr>
            <p:ph type="title"/>
          </p:nvPr>
        </p:nvSpPr>
        <p:spPr>
          <a:xfrm>
            <a:off x="3003452" y="1891319"/>
            <a:ext cx="5513400" cy="17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None/>
            </a:pPr>
            <a:r>
              <a:rPr b="1" lang="en-US">
                <a:solidFill>
                  <a:schemeClr val="dk1"/>
                </a:solidFill>
              </a:rPr>
              <a:t>Quantum Deep Learning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None/>
            </a:pPr>
            <a:r>
              <a:rPr b="1" lang="en-US">
                <a:solidFill>
                  <a:schemeClr val="dk1"/>
                </a:solidFill>
              </a:rPr>
              <a:t>Undergraduate Study #8-9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4" name="Google Shape;34;p1"/>
          <p:cNvSpPr txBox="1"/>
          <p:nvPr>
            <p:ph idx="1" type="body"/>
          </p:nvPr>
        </p:nvSpPr>
        <p:spPr>
          <a:xfrm>
            <a:off x="2997102" y="3442098"/>
            <a:ext cx="5513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US" sz="1600"/>
              <a:t>Hanjin Choi, Myungwoo Song.</a:t>
            </a:r>
            <a:br>
              <a:rPr b="1" lang="en-US" sz="1600"/>
            </a:br>
            <a:r>
              <a:rPr b="1" lang="en-US" sz="1600">
                <a:solidFill>
                  <a:srgbClr val="800000"/>
                </a:solidFill>
              </a:rPr>
              <a:t>Korea University, School of Electrical Engineering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/>
              <a:t>zxa018@korea.ac.kr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/>
              <a:t>erados@korea.ac.kr</a:t>
            </a:r>
            <a:endParaRPr sz="1600"/>
          </a:p>
        </p:txBody>
      </p:sp>
      <p:cxnSp>
        <p:nvCxnSpPr>
          <p:cNvPr id="35" name="Google Shape;35;p1"/>
          <p:cNvCxnSpPr/>
          <p:nvPr/>
        </p:nvCxnSpPr>
        <p:spPr>
          <a:xfrm>
            <a:off x="3073792" y="3249639"/>
            <a:ext cx="5676314" cy="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6" name="Google Shape;3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150" y="1891325"/>
            <a:ext cx="2698650" cy="2037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9701c6d4e_1_64"/>
          <p:cNvSpPr txBox="1"/>
          <p:nvPr>
            <p:ph type="title"/>
          </p:nvPr>
        </p:nvSpPr>
        <p:spPr>
          <a:xfrm>
            <a:off x="0" y="58999"/>
            <a:ext cx="80055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CycleGAN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g79701c6d4e_1_64"/>
          <p:cNvSpPr txBox="1"/>
          <p:nvPr>
            <p:ph idx="1" type="body"/>
          </p:nvPr>
        </p:nvSpPr>
        <p:spPr>
          <a:xfrm>
            <a:off x="88490" y="525043"/>
            <a:ext cx="8996400" cy="4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CycleGAN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is an approach to training deep convolutional networks for Image-to-Image translation task.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79701c6d4e_1_64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g79701c6d4e_1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438" y="1221148"/>
            <a:ext cx="6854626" cy="337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79701c6d4e_1_64"/>
          <p:cNvSpPr txBox="1"/>
          <p:nvPr/>
        </p:nvSpPr>
        <p:spPr>
          <a:xfrm>
            <a:off x="575450" y="445295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https://modelzoo.co/model/mnist-svhn-transfer</a:t>
            </a:r>
            <a:endParaRPr sz="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9701c6d4e_1_57"/>
          <p:cNvSpPr txBox="1"/>
          <p:nvPr>
            <p:ph type="title"/>
          </p:nvPr>
        </p:nvSpPr>
        <p:spPr>
          <a:xfrm>
            <a:off x="0" y="58999"/>
            <a:ext cx="80055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CycleGAN - applications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g79701c6d4e_1_57"/>
          <p:cNvSpPr txBox="1"/>
          <p:nvPr>
            <p:ph idx="1" type="body"/>
          </p:nvPr>
        </p:nvSpPr>
        <p:spPr>
          <a:xfrm>
            <a:off x="88490" y="525043"/>
            <a:ext cx="8996400" cy="4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Collection style transfer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Photo generation from paintings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Season transfer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g79701c6d4e_1_57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g79701c6d4e_1_57"/>
          <p:cNvSpPr txBox="1"/>
          <p:nvPr/>
        </p:nvSpPr>
        <p:spPr>
          <a:xfrm>
            <a:off x="7797625" y="4593075"/>
            <a:ext cx="1346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/>
              <a:t>https://arxiv.org/pdf/1703.10593.pdf</a:t>
            </a:r>
            <a:endParaRPr sz="500"/>
          </a:p>
        </p:txBody>
      </p:sp>
      <p:pic>
        <p:nvPicPr>
          <p:cNvPr id="211" name="Google Shape;211;g79701c6d4e_1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025" y="819471"/>
            <a:ext cx="6128602" cy="971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2" name="Google Shape;212;g79701c6d4e_1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9024" y="2188506"/>
            <a:ext cx="6128602" cy="133707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3" name="Google Shape;213;g79701c6d4e_1_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9025" y="3600450"/>
            <a:ext cx="6128602" cy="113607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b8f5d4a09d_0_16"/>
          <p:cNvSpPr txBox="1"/>
          <p:nvPr>
            <p:ph type="title"/>
          </p:nvPr>
        </p:nvSpPr>
        <p:spPr>
          <a:xfrm>
            <a:off x="0" y="58999"/>
            <a:ext cx="80055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Quantum Generative Adversarial Learning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b8f5d4a09d_0_16"/>
          <p:cNvSpPr txBox="1"/>
          <p:nvPr>
            <p:ph idx="1" type="body"/>
          </p:nvPr>
        </p:nvSpPr>
        <p:spPr>
          <a:xfrm>
            <a:off x="88490" y="525043"/>
            <a:ext cx="8996400" cy="42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Introduction to GAN</a:t>
            </a:r>
            <a:endParaRPr sz="24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Paper review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- Quantum Generative Adversarial Learning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50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- Quantum Generative Adversarial Networks</a:t>
            </a:r>
            <a:endParaRPr sz="15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b8f5d4a09d_0_16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8f5d4a09d_0_9"/>
          <p:cNvSpPr/>
          <p:nvPr/>
        </p:nvSpPr>
        <p:spPr>
          <a:xfrm>
            <a:off x="156450" y="1511000"/>
            <a:ext cx="2698500" cy="2753100"/>
          </a:xfrm>
          <a:prstGeom prst="roundRect">
            <a:avLst>
              <a:gd fmla="val 957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b8f5d4a09d_0_9"/>
          <p:cNvSpPr txBox="1"/>
          <p:nvPr>
            <p:ph idx="1" type="body"/>
          </p:nvPr>
        </p:nvSpPr>
        <p:spPr>
          <a:xfrm>
            <a:off x="199838" y="1549050"/>
            <a:ext cx="2698500" cy="238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en-US" sz="1800"/>
              <a:t>Case I</a:t>
            </a:r>
            <a:endParaRPr b="1" sz="1800"/>
          </a:p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600"/>
              <a:t>Quantum Data</a:t>
            </a:r>
            <a:endParaRPr sz="16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600"/>
              <a:t>Quantum </a:t>
            </a:r>
            <a:r>
              <a:rPr lang="en-US" sz="1600"/>
              <a:t>Discriminator</a:t>
            </a:r>
            <a:endParaRPr sz="16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600"/>
              <a:t>Quantum </a:t>
            </a:r>
            <a:r>
              <a:rPr lang="en-US" sz="1600"/>
              <a:t>Generator</a:t>
            </a:r>
            <a:endParaRPr sz="16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</p:txBody>
      </p:sp>
      <p:sp>
        <p:nvSpPr>
          <p:cNvPr id="229" name="Google Shape;229;gb8f5d4a09d_0_9"/>
          <p:cNvSpPr/>
          <p:nvPr/>
        </p:nvSpPr>
        <p:spPr>
          <a:xfrm>
            <a:off x="3195650" y="1511000"/>
            <a:ext cx="2698500" cy="2753100"/>
          </a:xfrm>
          <a:prstGeom prst="roundRect">
            <a:avLst>
              <a:gd fmla="val 709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b8f5d4a09d_0_9"/>
          <p:cNvSpPr/>
          <p:nvPr/>
        </p:nvSpPr>
        <p:spPr>
          <a:xfrm>
            <a:off x="6234850" y="1511000"/>
            <a:ext cx="2698500" cy="2753100"/>
          </a:xfrm>
          <a:prstGeom prst="roundRect">
            <a:avLst>
              <a:gd fmla="val 7906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b8f5d4a09d_0_9"/>
          <p:cNvSpPr txBox="1"/>
          <p:nvPr>
            <p:ph type="title"/>
          </p:nvPr>
        </p:nvSpPr>
        <p:spPr>
          <a:xfrm>
            <a:off x="0" y="58999"/>
            <a:ext cx="80055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Quantum Generative Adversarial Learning</a:t>
            </a:r>
            <a:endParaRPr sz="2100"/>
          </a:p>
        </p:txBody>
      </p:sp>
      <p:sp>
        <p:nvSpPr>
          <p:cNvPr id="232" name="Google Shape;232;gb8f5d4a09d_0_9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3" name="Google Shape;233;gb8f5d4a09d_0_9"/>
          <p:cNvSpPr txBox="1"/>
          <p:nvPr>
            <p:ph idx="1" type="body"/>
          </p:nvPr>
        </p:nvSpPr>
        <p:spPr>
          <a:xfrm>
            <a:off x="3217350" y="1549050"/>
            <a:ext cx="2698500" cy="238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en-US" sz="1800"/>
              <a:t>Case II</a:t>
            </a:r>
            <a:endParaRPr b="1" sz="1800"/>
          </a:p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600"/>
              <a:t>Quantum Data</a:t>
            </a:r>
            <a:endParaRPr sz="16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600"/>
              <a:t>Quantum or Classical Discriminator</a:t>
            </a:r>
            <a:endParaRPr sz="16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600"/>
              <a:t>Classical </a:t>
            </a:r>
            <a:r>
              <a:rPr lang="en-US" sz="1600"/>
              <a:t>Generator</a:t>
            </a:r>
            <a:endParaRPr sz="16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34" name="Google Shape;234;gb8f5d4a09d_0_9"/>
          <p:cNvSpPr txBox="1"/>
          <p:nvPr>
            <p:ph idx="1" type="body"/>
          </p:nvPr>
        </p:nvSpPr>
        <p:spPr>
          <a:xfrm>
            <a:off x="6234863" y="1549050"/>
            <a:ext cx="2698500" cy="238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en-US" sz="1600"/>
              <a:t>Case III</a:t>
            </a:r>
            <a:endParaRPr b="1" sz="1600">
              <a:solidFill>
                <a:srgbClr val="2021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021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600"/>
              <a:t>Real Data</a:t>
            </a:r>
            <a:endParaRPr sz="16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600"/>
              <a:t>Quantum Discriminator</a:t>
            </a:r>
            <a:endParaRPr sz="16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600"/>
              <a:t>Quantum </a:t>
            </a:r>
            <a:r>
              <a:rPr lang="en-US" sz="1600"/>
              <a:t>Generator</a:t>
            </a:r>
            <a:endParaRPr sz="1600"/>
          </a:p>
        </p:txBody>
      </p:sp>
      <p:sp>
        <p:nvSpPr>
          <p:cNvPr id="235" name="Google Shape;235;gb8f5d4a09d_0_9"/>
          <p:cNvSpPr txBox="1"/>
          <p:nvPr/>
        </p:nvSpPr>
        <p:spPr>
          <a:xfrm>
            <a:off x="156450" y="733400"/>
            <a:ext cx="882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ahoma"/>
                <a:ea typeface="Tahoma"/>
                <a:cs typeface="Tahoma"/>
                <a:sym typeface="Tahoma"/>
              </a:rPr>
              <a:t>Goal : Proof of feasibility of QGAN, comparison with classical GAN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9701c6d4e_0_78"/>
          <p:cNvSpPr txBox="1"/>
          <p:nvPr>
            <p:ph type="title"/>
          </p:nvPr>
        </p:nvSpPr>
        <p:spPr>
          <a:xfrm>
            <a:off x="0" y="58999"/>
            <a:ext cx="80055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Case I</a:t>
            </a:r>
            <a:endParaRPr/>
          </a:p>
        </p:txBody>
      </p:sp>
      <p:sp>
        <p:nvSpPr>
          <p:cNvPr id="242" name="Google Shape;242;g79701c6d4e_0_78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3" name="Google Shape;243;g79701c6d4e_0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6350" y="1184425"/>
            <a:ext cx="1638300" cy="302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79701c6d4e_0_78"/>
          <p:cNvSpPr txBox="1"/>
          <p:nvPr>
            <p:ph idx="1" type="body"/>
          </p:nvPr>
        </p:nvSpPr>
        <p:spPr>
          <a:xfrm>
            <a:off x="88500" y="525050"/>
            <a:ext cx="7237800" cy="4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300"/>
              <a:t> </a:t>
            </a:r>
            <a:r>
              <a:rPr b="1" lang="en-US" sz="1300"/>
              <a:t>QGAN</a:t>
            </a:r>
            <a:r>
              <a:rPr lang="en-US" sz="1300"/>
              <a:t>은 input 으로 quantum state 을 받아 discriminating measurement 를 수행한다. 이 때 Gradient descent 등을 사용하여 optimal minimum error measurement 를 학습한다. 판별기는 T 혹은 F (T+F=I)를 출력으로 하는 판별 오퍼레이터 D 를 가지는데 1-norm 이 1보다 작으므로 Convex 하여 minimum error measurement 를 찾을 수 있다. 실제 데이터를 density matrix σ로 생성되는 데이터를 density matrix ρ로 표현한 그림이 우측에 나와있으며 ρ 또한 Convex 하여 error 를 최대화 시킬 수 있다. 따라서 GAN 과 동일한 결과를 얻을 수 있다.</a:t>
            </a:r>
            <a:endParaRPr sz="13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300"/>
              <a:t>학습은 다음과 같이 이루어진다.</a:t>
            </a:r>
            <a:endParaRPr sz="13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75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500"/>
              <a:t>생성 전략을 고정하여 σ 와 ρ 를 구별하도록 판별기를 학습시킨다.</a:t>
            </a:r>
            <a:endParaRPr sz="1500"/>
          </a:p>
          <a:p>
            <a:pPr indent="0" lvl="0" marL="45720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75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500"/>
              <a:t>판별 전략을 고정하여 판별기를 속이도록 생성기를 학습시킨다.</a:t>
            </a:r>
            <a:endParaRPr sz="15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75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500"/>
              <a:t>판별기가 T 를 출력할 확률이 0.5 가 될 때까지 1~2를 반복한다.</a:t>
            </a:r>
            <a:endParaRPr sz="1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9701c6d4e_0_99"/>
          <p:cNvSpPr txBox="1"/>
          <p:nvPr>
            <p:ph type="title"/>
          </p:nvPr>
        </p:nvSpPr>
        <p:spPr>
          <a:xfrm>
            <a:off x="0" y="58999"/>
            <a:ext cx="80055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Case II</a:t>
            </a:r>
            <a:endParaRPr/>
          </a:p>
        </p:txBody>
      </p:sp>
      <p:sp>
        <p:nvSpPr>
          <p:cNvPr id="251" name="Google Shape;251;g79701c6d4e_0_99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2" name="Google Shape;252;g79701c6d4e_0_99"/>
          <p:cNvSpPr txBox="1"/>
          <p:nvPr/>
        </p:nvSpPr>
        <p:spPr>
          <a:xfrm>
            <a:off x="114525" y="593475"/>
            <a:ext cx="87876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Tahoma"/>
                <a:ea typeface="Tahoma"/>
                <a:cs typeface="Tahoma"/>
                <a:sym typeface="Tahoma"/>
              </a:rPr>
              <a:t> Quantum real data 를 만드는 system 이  quantum supremacy 를 가진다면 classical generator 는 실제 데이터의 분포를 따라 할 수 없으며 이 때 discriminator 의 operator 가 convex 하므로 minimum error measurement 를 찾을 수 있다. 즉,  discriminator 가 항상 real / false data 를 구분할 수 있다. </a:t>
            </a:r>
            <a:endParaRPr sz="13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Tahoma"/>
                <a:ea typeface="Tahoma"/>
                <a:cs typeface="Tahoma"/>
                <a:sym typeface="Tahoma"/>
              </a:rPr>
              <a:t>하지만 만약 그 system 이 quantum supremacy 를 가지지 않는다면 classical generator 는 실제 데이터의 분포를 따라 할 수 있다.</a:t>
            </a:r>
            <a:endParaRPr sz="13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Tahoma"/>
                <a:ea typeface="Tahoma"/>
                <a:cs typeface="Tahoma"/>
                <a:sym typeface="Tahoma"/>
              </a:rPr>
              <a:t> 또 하나의 포인트는 discriminator 를 위한 알려진 nonexponential classical algorithm 이 없어서 quantum processor 를 사용하는 경우에만 minimum error measurement 를 찾을 수 있다는 것이다. 아래의 표는 이를 정리한 것이다.</a:t>
            </a:r>
            <a:endParaRPr sz="1300">
              <a:latin typeface="Tahoma"/>
              <a:ea typeface="Tahoma"/>
              <a:cs typeface="Tahoma"/>
              <a:sym typeface="Tahoma"/>
            </a:endParaRPr>
          </a:p>
        </p:txBody>
      </p:sp>
      <p:graphicFrame>
        <p:nvGraphicFramePr>
          <p:cNvPr id="253" name="Google Shape;253;g79701c6d4e_0_99"/>
          <p:cNvGraphicFramePr/>
          <p:nvPr/>
        </p:nvGraphicFramePr>
        <p:xfrm>
          <a:off x="2315225" y="23699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{3EA8396F-B4A2-409F-9DB1-A91B7A7C6655}</a:tableStyleId>
              </a:tblPr>
              <a:tblGrid>
                <a:gridCol w="1096550"/>
                <a:gridCol w="1096550"/>
                <a:gridCol w="1096550"/>
                <a:gridCol w="1096550"/>
              </a:tblGrid>
              <a:tr h="373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-</a:t>
                      </a:r>
                      <a:endParaRPr b="1" sz="1100"/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Type of discriminator</a:t>
                      </a:r>
                      <a:endParaRPr b="1" sz="1100"/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Tahoma"/>
                          <a:ea typeface="Tahoma"/>
                          <a:cs typeface="Tahoma"/>
                          <a:sym typeface="Tahoma"/>
                        </a:rPr>
                        <a:t>Distribution</a:t>
                      </a:r>
                      <a:endParaRPr b="1" sz="11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Result</a:t>
                      </a:r>
                      <a:endParaRPr b="1" sz="1100"/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</a:tr>
              <a:tr h="3505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Q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uantum Supremacy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Q</a:t>
                      </a:r>
                      <a:r>
                        <a:rPr lang="en-US"/>
                        <a:t>uantum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σ </a:t>
                      </a:r>
                      <a:r>
                        <a:rPr lang="en-US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</a:rPr>
                        <a:t>≠</a:t>
                      </a:r>
                      <a:r>
                        <a:rPr lang="en-US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 ρ 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 wins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4211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</a:t>
                      </a:r>
                      <a:r>
                        <a:rPr lang="en-US"/>
                        <a:t>lassical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σ </a:t>
                      </a:r>
                      <a:r>
                        <a:rPr lang="en-US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</a:rPr>
                        <a:t>≠</a:t>
                      </a:r>
                      <a:r>
                        <a:rPr lang="en-US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 ρ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-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505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</a:t>
                      </a:r>
                      <a:r>
                        <a:rPr lang="en-US"/>
                        <a:t>o Quantum Supremacy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Q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uantum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σ = ρ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Tie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505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lassical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σ = ρ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Tie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9701c6d4e_0_107"/>
          <p:cNvSpPr txBox="1"/>
          <p:nvPr>
            <p:ph type="title"/>
          </p:nvPr>
        </p:nvSpPr>
        <p:spPr>
          <a:xfrm>
            <a:off x="0" y="58999"/>
            <a:ext cx="80055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Case III</a:t>
            </a:r>
            <a:endParaRPr/>
          </a:p>
        </p:txBody>
      </p:sp>
      <p:sp>
        <p:nvSpPr>
          <p:cNvPr id="260" name="Google Shape;260;g79701c6d4e_0_107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1" name="Google Shape;261;g79701c6d4e_0_107"/>
          <p:cNvSpPr txBox="1"/>
          <p:nvPr/>
        </p:nvSpPr>
        <p:spPr>
          <a:xfrm>
            <a:off x="104125" y="572650"/>
            <a:ext cx="8902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 다루는 데이터의 종류가 classical 할 때 양자 컴퓨터가 고전 컴퓨터보다 이점을 지니는 지 확인하는 것이 Case III 이다. N dimensional 벡터를 나타내기 위해 고전 컴퓨터는 N 개의 bit 이 필요하나 양자 컴퓨터는 log N 개의 qubit 만으로 동일한 벡터의 unit vector 를 표현할 수 있다. 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 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 따라서 시간복잡도가 각각                                       로 양자 컴퓨터가 훨씬 좋은 성능을 보인다. 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 N dimensional 벡터를 log N 큐빗으로 나타내는 방법은 벡터의 크기를 1로 정규화 한 뒤 i th 성분을 i</a:t>
            </a:r>
            <a:r>
              <a:rPr baseline="-25000" lang="en-US">
                <a:latin typeface="Tahoma"/>
                <a:ea typeface="Tahoma"/>
                <a:cs typeface="Tahoma"/>
                <a:sym typeface="Tahoma"/>
              </a:rPr>
              <a:t>&lt;2&gt;</a:t>
            </a:r>
            <a:r>
              <a:rPr lang="en-US">
                <a:latin typeface="Tahoma"/>
                <a:ea typeface="Tahoma"/>
                <a:cs typeface="Tahoma"/>
                <a:sym typeface="Tahoma"/>
              </a:rPr>
              <a:t> 에 대응하는 큐빗들의 상태에 진폭으로 인코딩하면 된다.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62" name="Google Shape;262;g79701c6d4e_0_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3875" y="1508200"/>
            <a:ext cx="2057399" cy="232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79701c6d4e_0_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287" y="2453988"/>
            <a:ext cx="7835873" cy="166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79701c6d4e_0_107"/>
          <p:cNvSpPr txBox="1"/>
          <p:nvPr/>
        </p:nvSpPr>
        <p:spPr>
          <a:xfrm>
            <a:off x="229075" y="4373025"/>
            <a:ext cx="82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Conclusion : QGAN 은 작동가능한 알고리즘이며 고전적 GAN 보다 지수적인 성능의 향상이 있다.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b8f5d4a09d_0_23"/>
          <p:cNvSpPr txBox="1"/>
          <p:nvPr>
            <p:ph type="title"/>
          </p:nvPr>
        </p:nvSpPr>
        <p:spPr>
          <a:xfrm>
            <a:off x="0" y="58999"/>
            <a:ext cx="80055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Quantum Generative Adversarial Networks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b8f5d4a09d_0_23"/>
          <p:cNvSpPr txBox="1"/>
          <p:nvPr>
            <p:ph idx="1" type="body"/>
          </p:nvPr>
        </p:nvSpPr>
        <p:spPr>
          <a:xfrm>
            <a:off x="88490" y="525043"/>
            <a:ext cx="8996400" cy="42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Introduction to GAN</a:t>
            </a:r>
            <a:endParaRPr sz="24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Paper review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50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- Quantum Generative Adversarial Learning</a:t>
            </a:r>
            <a:endParaRPr sz="15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- Quantum Generative Adversarial Networks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b8f5d4a09d_0_23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b93dfd5a52_0_0"/>
          <p:cNvSpPr txBox="1"/>
          <p:nvPr>
            <p:ph type="title"/>
          </p:nvPr>
        </p:nvSpPr>
        <p:spPr>
          <a:xfrm>
            <a:off x="0" y="58999"/>
            <a:ext cx="80055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Classical GAN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gb93dfd5a52_0_0"/>
          <p:cNvSpPr txBox="1"/>
          <p:nvPr>
            <p:ph idx="1" type="body"/>
          </p:nvPr>
        </p:nvSpPr>
        <p:spPr>
          <a:xfrm>
            <a:off x="88500" y="525053"/>
            <a:ext cx="8996400" cy="423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300"/>
              <a:t>Classical GAN</a:t>
            </a:r>
            <a:endParaRPr sz="13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300"/>
              <a:t>    : vector of real-valued generator parameters</a:t>
            </a:r>
            <a:endParaRPr sz="13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300"/>
              <a:t>    : </a:t>
            </a:r>
            <a:r>
              <a:rPr lang="en-US" sz="1300"/>
              <a:t>vector of real-valued discriminator parameters</a:t>
            </a:r>
            <a:endParaRPr sz="13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/>
              <a:t>    : data sample</a:t>
            </a:r>
            <a:endParaRPr sz="13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300"/>
              <a:t>        : the distribution of generator</a:t>
            </a:r>
            <a:endParaRPr sz="13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300"/>
              <a:t>        : fixed distribution came from the real-world data, generated by some process R</a:t>
            </a:r>
            <a:endParaRPr sz="13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300"/>
              <a:t>   : label</a:t>
            </a:r>
            <a:endParaRPr sz="13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300"/>
              <a:t>   : input of generator</a:t>
            </a:r>
            <a:endParaRPr sz="13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300"/>
              <a:t>The </a:t>
            </a:r>
            <a:r>
              <a:rPr b="1" lang="en-US" sz="1300"/>
              <a:t>generator</a:t>
            </a:r>
            <a:r>
              <a:rPr lang="en-US" sz="1300"/>
              <a:t> produces fake data samples </a:t>
            </a:r>
            <a:endParaRPr sz="13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/>
              <a:t>The </a:t>
            </a:r>
            <a:r>
              <a:rPr b="1" lang="en-US" sz="1300"/>
              <a:t>discriminator</a:t>
            </a:r>
            <a:r>
              <a:rPr lang="en-US" sz="1300"/>
              <a:t> classifies real and fake data samples, outputting a binary random variable.</a:t>
            </a:r>
            <a:endParaRPr sz="1300"/>
          </a:p>
        </p:txBody>
      </p:sp>
      <p:sp>
        <p:nvSpPr>
          <p:cNvPr id="280" name="Google Shape;280;gb93dfd5a52_0_0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gb93dfd5a5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13" y="2330200"/>
            <a:ext cx="413364" cy="17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b93dfd5a52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501" y="2067101"/>
            <a:ext cx="419790" cy="17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b93dfd5a52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525" y="1202449"/>
            <a:ext cx="212140" cy="24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b93dfd5a52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521" y="1473625"/>
            <a:ext cx="212150" cy="240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b93dfd5a52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675" y="2593300"/>
            <a:ext cx="161350" cy="211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b93dfd5a52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3527" y="1804011"/>
            <a:ext cx="161359" cy="17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b93dfd5a52_0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282" y="2875180"/>
            <a:ext cx="161350" cy="220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b93dfd5a52_0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46608" y="3392301"/>
            <a:ext cx="948325" cy="24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b93dfd5a52_0_7"/>
          <p:cNvSpPr txBox="1"/>
          <p:nvPr>
            <p:ph type="title"/>
          </p:nvPr>
        </p:nvSpPr>
        <p:spPr>
          <a:xfrm>
            <a:off x="0" y="58999"/>
            <a:ext cx="80055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Quantum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GAN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gb93dfd5a52_0_7"/>
          <p:cNvSpPr txBox="1"/>
          <p:nvPr>
            <p:ph idx="1" type="body"/>
          </p:nvPr>
        </p:nvSpPr>
        <p:spPr>
          <a:xfrm>
            <a:off x="88490" y="525043"/>
            <a:ext cx="8996400" cy="4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/>
              <a:t>Quantum GAN</a:t>
            </a:r>
            <a:endParaRPr sz="13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/>
              <a:t>                       : R outputs density matrix </a:t>
            </a:r>
            <a:endParaRPr sz="13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300"/>
              <a:t>                                : The generator generates a quantum state </a:t>
            </a:r>
            <a:endParaRPr sz="13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300"/>
              <a:t>The role of input state       is twofold</a:t>
            </a:r>
            <a:endParaRPr sz="1300"/>
          </a:p>
          <a:p>
            <a:pPr indent="-311150" lvl="0" marL="457200" rtl="0" algn="l">
              <a:spcBef>
                <a:spcPts val="750"/>
              </a:spcBef>
              <a:spcAft>
                <a:spcPts val="0"/>
              </a:spcAft>
              <a:buSzPts val="1300"/>
              <a:buFont typeface="Tahoma"/>
              <a:buAutoNum type="arabicPeriod"/>
            </a:pPr>
            <a:r>
              <a:rPr lang="en-US" sz="1300"/>
              <a:t>providing entropy within the distribution of generated data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ahoma"/>
              <a:buAutoNum type="arabicPeriod"/>
            </a:pPr>
            <a:r>
              <a:rPr lang="en-US" sz="1300"/>
              <a:t>serving as a control for the generator</a:t>
            </a:r>
            <a:endParaRPr sz="13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300"/>
              <a:t>The generator which is unitary, can produce a fixed state</a:t>
            </a:r>
            <a:endParaRPr sz="13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300"/>
              <a:t>Role of </a:t>
            </a:r>
            <a:r>
              <a:rPr b="1" lang="en-US" sz="1300"/>
              <a:t>generator </a:t>
            </a:r>
            <a:r>
              <a:rPr lang="en-US" sz="1300"/>
              <a:t>and </a:t>
            </a:r>
            <a:r>
              <a:rPr b="1" lang="en-US" sz="1300"/>
              <a:t>discriminator </a:t>
            </a:r>
            <a:r>
              <a:rPr lang="en-US" sz="1300"/>
              <a:t>is same as classical GAN.</a:t>
            </a:r>
            <a:endParaRPr sz="1300"/>
          </a:p>
        </p:txBody>
      </p:sp>
      <p:sp>
        <p:nvSpPr>
          <p:cNvPr id="296" name="Google Shape;296;gb93dfd5a52_0_7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gb93dfd5a52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875" y="1173850"/>
            <a:ext cx="1069928" cy="2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b93dfd5a52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9126" y="2024325"/>
            <a:ext cx="229600" cy="22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b93dfd5a52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875" y="1485600"/>
            <a:ext cx="1623484" cy="22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b93dfd5a52_0_7"/>
          <p:cNvPicPr preferRelativeResize="0"/>
          <p:nvPr/>
        </p:nvPicPr>
        <p:blipFill rotWithShape="1">
          <a:blip r:embed="rId6">
            <a:alphaModFix/>
          </a:blip>
          <a:srcRect b="0" l="0" r="0" t="14214"/>
          <a:stretch/>
        </p:blipFill>
        <p:spPr>
          <a:xfrm>
            <a:off x="4410931" y="2670531"/>
            <a:ext cx="2805468" cy="34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b4a589016d_0_0"/>
          <p:cNvSpPr txBox="1"/>
          <p:nvPr>
            <p:ph type="title"/>
          </p:nvPr>
        </p:nvSpPr>
        <p:spPr>
          <a:xfrm>
            <a:off x="0" y="58999"/>
            <a:ext cx="80055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목차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gb4a589016d_0_0"/>
          <p:cNvSpPr txBox="1"/>
          <p:nvPr>
            <p:ph idx="1" type="body"/>
          </p:nvPr>
        </p:nvSpPr>
        <p:spPr>
          <a:xfrm>
            <a:off x="88490" y="525043"/>
            <a:ext cx="8996400" cy="42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Introduction to GAN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Paper review</a:t>
            </a:r>
            <a:endParaRPr sz="24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50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50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Quantum Generative Adversarial </a:t>
            </a:r>
            <a:r>
              <a:rPr lang="en-US" sz="150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Learning</a:t>
            </a:r>
            <a:endParaRPr sz="15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50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-Quantum Generative Adversarial </a:t>
            </a:r>
            <a:r>
              <a:rPr lang="en-US" sz="150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Networks</a:t>
            </a:r>
            <a:endParaRPr sz="15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gb4a589016d_0_0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b93dfd5a52_0_87"/>
          <p:cNvSpPr txBox="1"/>
          <p:nvPr>
            <p:ph idx="1" type="body"/>
          </p:nvPr>
        </p:nvSpPr>
        <p:spPr>
          <a:xfrm>
            <a:off x="88500" y="2643100"/>
            <a:ext cx="3858000" cy="2117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quantum discriminator D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must decide whether the quantum state comes from a real quantum data source R or a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quantum generator G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b93dfd5a52_0_87"/>
          <p:cNvSpPr txBox="1"/>
          <p:nvPr>
            <p:ph type="title"/>
          </p:nvPr>
        </p:nvSpPr>
        <p:spPr>
          <a:xfrm>
            <a:off x="0" y="58999"/>
            <a:ext cx="80055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Block Diagrams of Classical &amp; Quantum GANs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gb93dfd5a52_0_87"/>
          <p:cNvSpPr txBox="1"/>
          <p:nvPr>
            <p:ph idx="1" type="body"/>
          </p:nvPr>
        </p:nvSpPr>
        <p:spPr>
          <a:xfrm>
            <a:off x="88500" y="525050"/>
            <a:ext cx="3858000" cy="2117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discriminator D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must determine whether the samples are produced by a real source R or a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generator G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b93dfd5a52_0_87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gb93dfd5a52_0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6475" y="525050"/>
            <a:ext cx="5138420" cy="204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b93dfd5a52_0_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6325" y="2743200"/>
            <a:ext cx="5018578" cy="2017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2" name="Google Shape;312;gb93dfd5a52_0_87"/>
          <p:cNvCxnSpPr/>
          <p:nvPr/>
        </p:nvCxnSpPr>
        <p:spPr>
          <a:xfrm>
            <a:off x="-12610" y="2642893"/>
            <a:ext cx="916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b93dfd5a52_0_21"/>
          <p:cNvSpPr txBox="1"/>
          <p:nvPr>
            <p:ph type="title"/>
          </p:nvPr>
        </p:nvSpPr>
        <p:spPr>
          <a:xfrm>
            <a:off x="0" y="58999"/>
            <a:ext cx="80055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The General Structure of QuGANs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gb93dfd5a52_0_21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gb93dfd5a52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98" y="525050"/>
            <a:ext cx="6359766" cy="42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b93dfd5a52_0_21"/>
          <p:cNvSpPr txBox="1"/>
          <p:nvPr>
            <p:ph idx="1" type="body"/>
          </p:nvPr>
        </p:nvSpPr>
        <p:spPr>
          <a:xfrm>
            <a:off x="5268450" y="2610650"/>
            <a:ext cx="3759600" cy="2150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-US" sz="1700"/>
              <a:t>Out D</a:t>
            </a:r>
            <a:r>
              <a:rPr lang="en-US" sz="1700"/>
              <a:t> is answer |real⟩ or |fake⟩</a:t>
            </a:r>
            <a:endParaRPr sz="17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/>
              <a:t>Bath D</a:t>
            </a:r>
            <a:r>
              <a:rPr lang="en-US" sz="1700"/>
              <a:t> is workspace</a:t>
            </a:r>
            <a:endParaRPr sz="17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-US" sz="1700"/>
              <a:t>Label D</a:t>
            </a:r>
            <a:r>
              <a:rPr lang="en-US" sz="1700"/>
              <a:t> is reference copy of the </a:t>
            </a:r>
            <a:endParaRPr sz="17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-US" sz="1700"/>
              <a:t>Out R|G</a:t>
            </a:r>
            <a:r>
              <a:rPr lang="en-US" sz="1700"/>
              <a:t> is output of generator or R</a:t>
            </a:r>
            <a:endParaRPr sz="17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/>
              <a:t>Label R|G</a:t>
            </a:r>
            <a:r>
              <a:rPr lang="en-US" sz="1700"/>
              <a:t> is label</a:t>
            </a:r>
            <a:endParaRPr sz="17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-US" sz="1700"/>
              <a:t>Bath R|G</a:t>
            </a:r>
            <a:r>
              <a:rPr lang="en-US" sz="1700"/>
              <a:t> is </a:t>
            </a:r>
            <a:r>
              <a:rPr lang="en-US" sz="1700"/>
              <a:t>a noise vector</a:t>
            </a:r>
            <a:endParaRPr sz="17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Google Shape;322;gb93dfd5a52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7594" y="3360050"/>
            <a:ext cx="348000" cy="3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b93dfd5a52_0_28"/>
          <p:cNvSpPr txBox="1"/>
          <p:nvPr>
            <p:ph type="title"/>
          </p:nvPr>
        </p:nvSpPr>
        <p:spPr>
          <a:xfrm>
            <a:off x="0" y="58999"/>
            <a:ext cx="80055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Algorithmic flow of the training of a QuGAN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gb93dfd5a52_0_28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gb93dfd5a52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99" y="525050"/>
            <a:ext cx="6320446" cy="4235699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b93dfd5a52_0_28"/>
          <p:cNvSpPr txBox="1"/>
          <p:nvPr>
            <p:ph idx="1" type="body"/>
          </p:nvPr>
        </p:nvSpPr>
        <p:spPr>
          <a:xfrm>
            <a:off x="5833252" y="525050"/>
            <a:ext cx="3251700" cy="4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To run this algorithm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cost function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               is needed.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Google Shape;332;gb93dfd5a52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6024" y="952224"/>
            <a:ext cx="860308" cy="27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b93dfd5a52_0_35"/>
          <p:cNvSpPr txBox="1"/>
          <p:nvPr>
            <p:ph type="title"/>
          </p:nvPr>
        </p:nvSpPr>
        <p:spPr>
          <a:xfrm>
            <a:off x="0" y="58999"/>
            <a:ext cx="80055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Optimization Objective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gb93dfd5a52_0_35"/>
          <p:cNvSpPr txBox="1"/>
          <p:nvPr>
            <p:ph idx="1" type="body"/>
          </p:nvPr>
        </p:nvSpPr>
        <p:spPr>
          <a:xfrm>
            <a:off x="88490" y="525043"/>
            <a:ext cx="8996400" cy="4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b93dfd5a52_0_35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gb93dfd5a52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124" y="1947752"/>
            <a:ext cx="4276122" cy="113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b93dfd5a52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500" y="3544300"/>
            <a:ext cx="8996402" cy="120655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3" name="Google Shape;343;gb93dfd5a52_0_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0263" y="2634475"/>
            <a:ext cx="898228" cy="38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gb93dfd5a52_0_35"/>
          <p:cNvSpPr/>
          <p:nvPr/>
        </p:nvSpPr>
        <p:spPr>
          <a:xfrm>
            <a:off x="586500" y="1684200"/>
            <a:ext cx="239700" cy="1299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gb93dfd5a52_0_35"/>
          <p:cNvPicPr preferRelativeResize="0"/>
          <p:nvPr/>
        </p:nvPicPr>
        <p:blipFill rotWithShape="1">
          <a:blip r:embed="rId6">
            <a:alphaModFix/>
          </a:blip>
          <a:srcRect b="0" l="0" r="0" t="6594"/>
          <a:stretch/>
        </p:blipFill>
        <p:spPr>
          <a:xfrm>
            <a:off x="88500" y="525050"/>
            <a:ext cx="5245975" cy="815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6" name="Google Shape;346;gb93dfd5a52_0_35"/>
          <p:cNvSpPr txBox="1"/>
          <p:nvPr/>
        </p:nvSpPr>
        <p:spPr>
          <a:xfrm>
            <a:off x="1009000" y="1534425"/>
            <a:ext cx="14946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Cost Function</a:t>
            </a:r>
            <a:endParaRPr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b93dfd5a52_0_42"/>
          <p:cNvSpPr txBox="1"/>
          <p:nvPr>
            <p:ph type="title"/>
          </p:nvPr>
        </p:nvSpPr>
        <p:spPr>
          <a:xfrm>
            <a:off x="0" y="58999"/>
            <a:ext cx="80055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Quantum Circuits for Gradient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b93dfd5a52_0_42"/>
          <p:cNvSpPr txBox="1"/>
          <p:nvPr>
            <p:ph idx="1" type="body"/>
          </p:nvPr>
        </p:nvSpPr>
        <p:spPr>
          <a:xfrm>
            <a:off x="88490" y="525043"/>
            <a:ext cx="8996400" cy="4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b93dfd5a52_0_42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gb93dfd5a52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00" y="525050"/>
            <a:ext cx="4981698" cy="28574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56" name="Google Shape;356;gb93dfd5a52_0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0375" y="1835100"/>
            <a:ext cx="4894523" cy="29256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57" name="Google Shape;357;gb93dfd5a52_0_42"/>
          <p:cNvSpPr txBox="1"/>
          <p:nvPr/>
        </p:nvSpPr>
        <p:spPr>
          <a:xfrm>
            <a:off x="88500" y="3382525"/>
            <a:ext cx="4263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Tahoma"/>
                <a:ea typeface="Tahoma"/>
                <a:cs typeface="Tahoma"/>
                <a:sym typeface="Tahoma"/>
              </a:rPr>
              <a:t>Measuring gradient of the </a:t>
            </a:r>
            <a:r>
              <a:rPr b="1" lang="en-US" sz="1700">
                <a:latin typeface="Tahoma"/>
                <a:ea typeface="Tahoma"/>
                <a:cs typeface="Tahoma"/>
                <a:sym typeface="Tahoma"/>
              </a:rPr>
              <a:t>discriminator</a:t>
            </a:r>
            <a:endParaRPr b="1" sz="17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8" name="Google Shape;358;gb93dfd5a52_0_42"/>
          <p:cNvSpPr txBox="1"/>
          <p:nvPr/>
        </p:nvSpPr>
        <p:spPr>
          <a:xfrm>
            <a:off x="5070200" y="1434900"/>
            <a:ext cx="4014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Tahoma"/>
                <a:ea typeface="Tahoma"/>
                <a:cs typeface="Tahoma"/>
                <a:sym typeface="Tahoma"/>
              </a:rPr>
              <a:t>Measuring gradient of the </a:t>
            </a:r>
            <a:r>
              <a:rPr b="1" lang="en-US" sz="1700">
                <a:latin typeface="Tahoma"/>
                <a:ea typeface="Tahoma"/>
                <a:cs typeface="Tahoma"/>
                <a:sym typeface="Tahoma"/>
              </a:rPr>
              <a:t>generator</a:t>
            </a:r>
            <a:endParaRPr b="1" sz="17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b93dfd5a52_0_145"/>
          <p:cNvSpPr txBox="1"/>
          <p:nvPr>
            <p:ph type="title"/>
          </p:nvPr>
        </p:nvSpPr>
        <p:spPr>
          <a:xfrm>
            <a:off x="0" y="58999"/>
            <a:ext cx="80055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 Practical Circuit Ansatz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gb93dfd5a52_0_145"/>
          <p:cNvSpPr txBox="1"/>
          <p:nvPr>
            <p:ph idx="1" type="body"/>
          </p:nvPr>
        </p:nvSpPr>
        <p:spPr>
          <a:xfrm>
            <a:off x="6665650" y="525050"/>
            <a:ext cx="2419200" cy="4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ansatz 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is universal for quantum computing as all universal gates can be implemented with a polynomial number of layers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latin typeface="Georgia"/>
                <a:ea typeface="Georgia"/>
                <a:cs typeface="Georgia"/>
                <a:sym typeface="Georgia"/>
              </a:rPr>
              <a:t>τ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Each layer is composed of single-qubit </a:t>
            </a: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X rotations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Z rotations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 and two staggered sets of nearest-neighbor </a:t>
            </a: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ZZ rotations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b93dfd5a52_0_145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" name="Google Shape;367;gb93dfd5a52_0_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00" y="844738"/>
            <a:ext cx="6577148" cy="359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b93dfd5a52_0_49"/>
          <p:cNvSpPr txBox="1"/>
          <p:nvPr>
            <p:ph type="title"/>
          </p:nvPr>
        </p:nvSpPr>
        <p:spPr>
          <a:xfrm>
            <a:off x="0" y="58999"/>
            <a:ext cx="80055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Numerical Analysis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b93dfd5a52_0_49"/>
          <p:cNvSpPr txBox="1"/>
          <p:nvPr>
            <p:ph idx="1" type="body"/>
          </p:nvPr>
        </p:nvSpPr>
        <p:spPr>
          <a:xfrm>
            <a:off x="88500" y="593475"/>
            <a:ext cx="5519700" cy="416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 As you can see in figure(b) on the right, the cross-entropy converges to zero, which means the generator has been properly trained.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                          are plotted on figure(a). At first, the parameters are chosen randomly. And as the training steps goes V converges to 0.5 which means D cannot differentiate R </a:t>
            </a:r>
            <a:r>
              <a:rPr lang="en-US" sz="1500">
                <a:latin typeface="Arial"/>
                <a:ea typeface="Arial"/>
                <a:cs typeface="Arial"/>
                <a:sym typeface="Arial"/>
              </a:rPr>
              <a:t>from </a:t>
            </a:r>
            <a:r>
              <a:rPr lang="en-US" sz="1500">
                <a:latin typeface="Arial"/>
                <a:ea typeface="Arial"/>
                <a:cs typeface="Arial"/>
                <a:sym typeface="Arial"/>
              </a:rPr>
              <a:t>G.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Where                            are 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gb93dfd5a52_0_49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6" name="Google Shape;376;gb93dfd5a52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8125" y="522425"/>
            <a:ext cx="3505305" cy="4235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7" name="Google Shape;377;gb93dfd5a52_0_49"/>
          <p:cNvGrpSpPr/>
          <p:nvPr/>
        </p:nvGrpSpPr>
        <p:grpSpPr>
          <a:xfrm>
            <a:off x="2577444" y="2383589"/>
            <a:ext cx="2902868" cy="1248898"/>
            <a:chOff x="416425" y="1020074"/>
            <a:chExt cx="4306926" cy="1890264"/>
          </a:xfrm>
        </p:grpSpPr>
        <p:pic>
          <p:nvPicPr>
            <p:cNvPr id="378" name="Google Shape;378;gb93dfd5a52_0_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6425" y="1394975"/>
              <a:ext cx="3330444" cy="757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Google Shape;379;gb93dfd5a52_0_4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6425" y="2152662"/>
              <a:ext cx="4306926" cy="757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gb93dfd5a52_0_4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16425" y="1020074"/>
              <a:ext cx="2195874" cy="389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1" name="Google Shape;381;gb93dfd5a52_0_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8075" y="1447075"/>
            <a:ext cx="1174547" cy="23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b93dfd5a52_0_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0350" y="2785025"/>
            <a:ext cx="1174547" cy="23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b93dfd5a52_0_138"/>
          <p:cNvSpPr txBox="1"/>
          <p:nvPr>
            <p:ph type="title"/>
          </p:nvPr>
        </p:nvSpPr>
        <p:spPr>
          <a:xfrm>
            <a:off x="0" y="58999"/>
            <a:ext cx="80055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An Example of QuGAN Application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gb93dfd5a52_0_138"/>
          <p:cNvSpPr txBox="1"/>
          <p:nvPr>
            <p:ph idx="1" type="body"/>
          </p:nvPr>
        </p:nvSpPr>
        <p:spPr>
          <a:xfrm>
            <a:off x="88490" y="525043"/>
            <a:ext cx="8996400" cy="4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-US" sz="2300"/>
              <a:t>Decryption</a:t>
            </a:r>
            <a:endParaRPr b="1" sz="23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Tahoma"/>
              <a:buChar char="•"/>
            </a:pPr>
            <a:r>
              <a:rPr lang="en-US" sz="1800"/>
              <a:t>A large enough QuGAN could learn to generate encrypted data labeled by RSA public encryption key.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Tahoma"/>
              <a:buChar char="•"/>
            </a:pPr>
            <a:r>
              <a:rPr lang="en-US" sz="1800"/>
              <a:t>In that case, the optimal generator would learn a statistical model of the unencrypted data for each key and encrypt with the label.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Font typeface="Tahoma"/>
              <a:buChar char="•"/>
            </a:pPr>
            <a:r>
              <a:rPr lang="en-US" sz="1800"/>
              <a:t>Other classical cryptographic systems (such as elliptic curve) could also be vulnerable to this type of attack.</a:t>
            </a:r>
            <a:endParaRPr sz="1800"/>
          </a:p>
        </p:txBody>
      </p:sp>
      <p:sp>
        <p:nvSpPr>
          <p:cNvPr id="390" name="Google Shape;390;gb93dfd5a52_0_138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b8f5d4a09d_0_2"/>
          <p:cNvSpPr txBox="1"/>
          <p:nvPr>
            <p:ph type="title"/>
          </p:nvPr>
        </p:nvSpPr>
        <p:spPr>
          <a:xfrm>
            <a:off x="0" y="58999"/>
            <a:ext cx="80055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Introduction to GAN</a:t>
            </a:r>
            <a:endParaRPr/>
          </a:p>
        </p:txBody>
      </p:sp>
      <p:sp>
        <p:nvSpPr>
          <p:cNvPr id="51" name="Google Shape;51;gb8f5d4a09d_0_2"/>
          <p:cNvSpPr txBox="1"/>
          <p:nvPr>
            <p:ph idx="1" type="body"/>
          </p:nvPr>
        </p:nvSpPr>
        <p:spPr>
          <a:xfrm rot="1799654">
            <a:off x="1009333" y="2410689"/>
            <a:ext cx="863550" cy="313016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accent6"/>
                </a:solidFill>
              </a:rPr>
              <a:t>Generate</a:t>
            </a:r>
            <a:endParaRPr sz="1600">
              <a:solidFill>
                <a:schemeClr val="accent6"/>
              </a:solidFill>
            </a:endParaRPr>
          </a:p>
        </p:txBody>
      </p:sp>
      <p:sp>
        <p:nvSpPr>
          <p:cNvPr id="52" name="Google Shape;52;gb8f5d4a09d_0_2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3" name="Google Shape;53;gb8f5d4a09d_0_2"/>
          <p:cNvGrpSpPr/>
          <p:nvPr/>
        </p:nvGrpSpPr>
        <p:grpSpPr>
          <a:xfrm>
            <a:off x="58673" y="2205380"/>
            <a:ext cx="1051243" cy="837820"/>
            <a:chOff x="145371" y="1058040"/>
            <a:chExt cx="1344816" cy="1071792"/>
          </a:xfrm>
        </p:grpSpPr>
        <p:sp>
          <p:nvSpPr>
            <p:cNvPr id="54" name="Google Shape;54;gb8f5d4a09d_0_2"/>
            <p:cNvSpPr/>
            <p:nvPr/>
          </p:nvSpPr>
          <p:spPr>
            <a:xfrm rot="513315">
              <a:off x="205409" y="1144142"/>
              <a:ext cx="1224740" cy="899588"/>
            </a:xfrm>
            <a:prstGeom prst="cloud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gb8f5d4a09d_0_2"/>
            <p:cNvSpPr txBox="1"/>
            <p:nvPr/>
          </p:nvSpPr>
          <p:spPr>
            <a:xfrm>
              <a:off x="283725" y="1349825"/>
              <a:ext cx="11049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latin typeface="Tahoma"/>
                  <a:ea typeface="Tahoma"/>
                  <a:cs typeface="Tahoma"/>
                  <a:sym typeface="Tahoma"/>
                </a:rPr>
                <a:t>Generator</a:t>
              </a:r>
              <a:endParaRPr b="1" sz="10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56" name="Google Shape;56;gb8f5d4a09d_0_2"/>
          <p:cNvSpPr/>
          <p:nvPr/>
        </p:nvSpPr>
        <p:spPr>
          <a:xfrm rot="1800186">
            <a:off x="1042622" y="2645412"/>
            <a:ext cx="693535" cy="10657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" name="Google Shape;57;gb8f5d4a09d_0_2"/>
          <p:cNvGrpSpPr/>
          <p:nvPr/>
        </p:nvGrpSpPr>
        <p:grpSpPr>
          <a:xfrm>
            <a:off x="125159" y="3116800"/>
            <a:ext cx="1624797" cy="998011"/>
            <a:chOff x="230425" y="2223986"/>
            <a:chExt cx="2078542" cy="1276719"/>
          </a:xfrm>
        </p:grpSpPr>
        <p:grpSp>
          <p:nvGrpSpPr>
            <p:cNvPr id="58" name="Google Shape;58;gb8f5d4a09d_0_2"/>
            <p:cNvGrpSpPr/>
            <p:nvPr/>
          </p:nvGrpSpPr>
          <p:grpSpPr>
            <a:xfrm>
              <a:off x="1203167" y="2223986"/>
              <a:ext cx="1105800" cy="930854"/>
              <a:chOff x="1203167" y="2223986"/>
              <a:chExt cx="1105800" cy="930854"/>
            </a:xfrm>
          </p:grpSpPr>
          <p:sp>
            <p:nvSpPr>
              <p:cNvPr id="59" name="Google Shape;59;gb8f5d4a09d_0_2"/>
              <p:cNvSpPr/>
              <p:nvPr/>
            </p:nvSpPr>
            <p:spPr>
              <a:xfrm rot="-1800409">
                <a:off x="1384272" y="2805608"/>
                <a:ext cx="887217" cy="136564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rgbClr val="C9DAF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gb8f5d4a09d_0_2"/>
              <p:cNvSpPr txBox="1"/>
              <p:nvPr/>
            </p:nvSpPr>
            <p:spPr>
              <a:xfrm rot="-1799768">
                <a:off x="1242707" y="2451606"/>
                <a:ext cx="1026720" cy="4330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000">
                    <a:solidFill>
                      <a:schemeClr val="accent4"/>
                    </a:solidFill>
                    <a:latin typeface="Tahoma"/>
                    <a:ea typeface="Tahoma"/>
                    <a:cs typeface="Tahoma"/>
                    <a:sym typeface="Tahoma"/>
                  </a:rPr>
                  <a:t>Sampling</a:t>
                </a:r>
                <a:endParaRPr sz="1000"/>
              </a:p>
            </p:txBody>
          </p:sp>
        </p:grpSp>
        <p:grpSp>
          <p:nvGrpSpPr>
            <p:cNvPr id="61" name="Google Shape;61;gb8f5d4a09d_0_2"/>
            <p:cNvGrpSpPr/>
            <p:nvPr/>
          </p:nvGrpSpPr>
          <p:grpSpPr>
            <a:xfrm>
              <a:off x="230425" y="2503325"/>
              <a:ext cx="1119131" cy="997380"/>
              <a:chOff x="230425" y="2503325"/>
              <a:chExt cx="1119131" cy="997380"/>
            </a:xfrm>
          </p:grpSpPr>
          <p:sp>
            <p:nvSpPr>
              <p:cNvPr id="62" name="Google Shape;62;gb8f5d4a09d_0_2"/>
              <p:cNvSpPr/>
              <p:nvPr/>
            </p:nvSpPr>
            <p:spPr>
              <a:xfrm>
                <a:off x="322800" y="2503325"/>
                <a:ext cx="1026756" cy="997380"/>
              </a:xfrm>
              <a:prstGeom prst="flowChartMultidocument">
                <a:avLst/>
              </a:prstGeom>
              <a:solidFill>
                <a:srgbClr val="FFD96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gb8f5d4a09d_0_2"/>
              <p:cNvSpPr txBox="1"/>
              <p:nvPr/>
            </p:nvSpPr>
            <p:spPr>
              <a:xfrm>
                <a:off x="230425" y="2739475"/>
                <a:ext cx="1104900" cy="63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000">
                    <a:latin typeface="Tahoma"/>
                    <a:ea typeface="Tahoma"/>
                    <a:cs typeface="Tahoma"/>
                    <a:sym typeface="Tahoma"/>
                  </a:rPr>
                  <a:t>Real Sample</a:t>
                </a:r>
                <a:endParaRPr b="1" sz="10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64" name="Google Shape;64;gb8f5d4a09d_0_2"/>
          <p:cNvSpPr txBox="1"/>
          <p:nvPr/>
        </p:nvSpPr>
        <p:spPr>
          <a:xfrm>
            <a:off x="204200" y="577300"/>
            <a:ext cx="8498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-US" sz="2500">
                <a:solidFill>
                  <a:srgbClr val="FF0000"/>
                </a:solidFill>
                <a:highlight>
                  <a:srgbClr val="FFFFFF"/>
                </a:highlight>
              </a:rPr>
              <a:t>G</a:t>
            </a:r>
            <a:r>
              <a:rPr lang="en-US" sz="2500">
                <a:solidFill>
                  <a:schemeClr val="dk1"/>
                </a:solidFill>
                <a:highlight>
                  <a:srgbClr val="FFFFFF"/>
                </a:highlight>
              </a:rPr>
              <a:t>enerative </a:t>
            </a:r>
            <a:r>
              <a:rPr b="1" lang="en-US" sz="2500">
                <a:solidFill>
                  <a:srgbClr val="FF0000"/>
                </a:solidFill>
                <a:highlight>
                  <a:srgbClr val="FFFFFF"/>
                </a:highlight>
              </a:rPr>
              <a:t>A</a:t>
            </a:r>
            <a:r>
              <a:rPr lang="en-US" sz="2500">
                <a:solidFill>
                  <a:schemeClr val="dk1"/>
                </a:solidFill>
                <a:highlight>
                  <a:srgbClr val="FFFFFF"/>
                </a:highlight>
              </a:rPr>
              <a:t>dversarial </a:t>
            </a:r>
            <a:r>
              <a:rPr b="1" lang="en-US" sz="2500">
                <a:solidFill>
                  <a:srgbClr val="FF0000"/>
                </a:solidFill>
                <a:highlight>
                  <a:srgbClr val="FFFFFF"/>
                </a:highlight>
              </a:rPr>
              <a:t>N</a:t>
            </a:r>
            <a:r>
              <a:rPr lang="en-US" sz="2500">
                <a:solidFill>
                  <a:schemeClr val="dk1"/>
                </a:solidFill>
                <a:highlight>
                  <a:srgbClr val="FFFFFF"/>
                </a:highlight>
              </a:rPr>
              <a:t>etwork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grpSp>
        <p:nvGrpSpPr>
          <p:cNvPr id="65" name="Google Shape;65;gb8f5d4a09d_0_2"/>
          <p:cNvGrpSpPr/>
          <p:nvPr/>
        </p:nvGrpSpPr>
        <p:grpSpPr>
          <a:xfrm>
            <a:off x="1747776" y="1966897"/>
            <a:ext cx="2652403" cy="2759476"/>
            <a:chOff x="1747776" y="1966897"/>
            <a:chExt cx="2652403" cy="2759476"/>
          </a:xfrm>
        </p:grpSpPr>
        <p:grpSp>
          <p:nvGrpSpPr>
            <p:cNvPr id="66" name="Google Shape;66;gb8f5d4a09d_0_2"/>
            <p:cNvGrpSpPr/>
            <p:nvPr/>
          </p:nvGrpSpPr>
          <p:grpSpPr>
            <a:xfrm>
              <a:off x="1747776" y="1966897"/>
              <a:ext cx="2652403" cy="2759476"/>
              <a:chOff x="2144589" y="1018342"/>
              <a:chExt cx="3429092" cy="3567519"/>
            </a:xfrm>
          </p:grpSpPr>
          <p:grpSp>
            <p:nvGrpSpPr>
              <p:cNvPr id="67" name="Google Shape;67;gb8f5d4a09d_0_2"/>
              <p:cNvGrpSpPr/>
              <p:nvPr/>
            </p:nvGrpSpPr>
            <p:grpSpPr>
              <a:xfrm>
                <a:off x="2144589" y="1018342"/>
                <a:ext cx="3429092" cy="3567519"/>
                <a:chOff x="2306188" y="752950"/>
                <a:chExt cx="3393125" cy="3530100"/>
              </a:xfrm>
            </p:grpSpPr>
            <p:grpSp>
              <p:nvGrpSpPr>
                <p:cNvPr id="68" name="Google Shape;68;gb8f5d4a09d_0_2"/>
                <p:cNvGrpSpPr/>
                <p:nvPr/>
              </p:nvGrpSpPr>
              <p:grpSpPr>
                <a:xfrm>
                  <a:off x="2306188" y="752950"/>
                  <a:ext cx="3393125" cy="3530100"/>
                  <a:chOff x="2306188" y="752950"/>
                  <a:chExt cx="3393125" cy="3530100"/>
                </a:xfrm>
              </p:grpSpPr>
              <p:sp>
                <p:nvSpPr>
                  <p:cNvPr id="69" name="Google Shape;69;gb8f5d4a09d_0_2"/>
                  <p:cNvSpPr/>
                  <p:nvPr/>
                </p:nvSpPr>
                <p:spPr>
                  <a:xfrm flipH="1" rot="-5400000">
                    <a:off x="767488" y="2291650"/>
                    <a:ext cx="3530100" cy="452700"/>
                  </a:xfrm>
                  <a:prstGeom prst="parallelogram">
                    <a:avLst>
                      <a:gd fmla="val 190082" name="adj"/>
                    </a:avLst>
                  </a:prstGeom>
                  <a:solidFill>
                    <a:srgbClr val="898989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0" name="Google Shape;70;gb8f5d4a09d_0_2"/>
                  <p:cNvSpPr/>
                  <p:nvPr/>
                </p:nvSpPr>
                <p:spPr>
                  <a:xfrm>
                    <a:off x="2756013" y="752950"/>
                    <a:ext cx="2943300" cy="2698800"/>
                  </a:xfrm>
                  <a:prstGeom prst="rect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71" name="Google Shape;71;gb8f5d4a09d_0_2"/>
                <p:cNvGrpSpPr/>
                <p:nvPr/>
              </p:nvGrpSpPr>
              <p:grpSpPr>
                <a:xfrm>
                  <a:off x="4277926" y="1781450"/>
                  <a:ext cx="1268100" cy="2021650"/>
                  <a:chOff x="4277926" y="1781450"/>
                  <a:chExt cx="1268100" cy="2021650"/>
                </a:xfrm>
              </p:grpSpPr>
              <p:pic>
                <p:nvPicPr>
                  <p:cNvPr id="72" name="Google Shape;72;gb8f5d4a09d_0_2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4374891" y="2805724"/>
                    <a:ext cx="997375" cy="9973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grpSp>
                <p:nvGrpSpPr>
                  <p:cNvPr id="73" name="Google Shape;73;gb8f5d4a09d_0_2"/>
                  <p:cNvGrpSpPr/>
                  <p:nvPr/>
                </p:nvGrpSpPr>
                <p:grpSpPr>
                  <a:xfrm>
                    <a:off x="4277926" y="1781450"/>
                    <a:ext cx="1268100" cy="811500"/>
                    <a:chOff x="4277926" y="1781450"/>
                    <a:chExt cx="1268100" cy="811500"/>
                  </a:xfrm>
                </p:grpSpPr>
                <p:sp>
                  <p:nvSpPr>
                    <p:cNvPr id="74" name="Google Shape;74;gb8f5d4a09d_0_2"/>
                    <p:cNvSpPr/>
                    <p:nvPr/>
                  </p:nvSpPr>
                  <p:spPr>
                    <a:xfrm flipH="1">
                      <a:off x="4277926" y="1781450"/>
                      <a:ext cx="1268100" cy="811500"/>
                    </a:xfrm>
                    <a:prstGeom prst="cloudCallout">
                      <a:avLst>
                        <a:gd fmla="val -20833" name="adj1"/>
                        <a:gd fmla="val 62500" name="adj2"/>
                      </a:avLst>
                    </a:prstGeom>
                    <a:solidFill>
                      <a:srgbClr val="FFFFFF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75" name="Google Shape;75;gb8f5d4a09d_0_2"/>
                    <p:cNvSpPr txBox="1"/>
                    <p:nvPr/>
                  </p:nvSpPr>
                  <p:spPr>
                    <a:xfrm>
                      <a:off x="4372725" y="1925600"/>
                      <a:ext cx="1173300" cy="5514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91425" lIns="91425" spcFirstLastPara="1" rIns="91425" wrap="square" tIns="91425">
                      <a:sp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ahoma"/>
                          <a:ea typeface="Tahoma"/>
                          <a:cs typeface="Tahoma"/>
                          <a:sym typeface="Tahoma"/>
                        </a:rPr>
                        <a:t>Generated?</a:t>
                      </a:r>
                      <a:endParaRPr sz="8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Tahoma"/>
                          <a:ea typeface="Tahoma"/>
                          <a:cs typeface="Tahoma"/>
                          <a:sym typeface="Tahoma"/>
                        </a:rPr>
                        <a:t>Real sample?</a:t>
                      </a:r>
                      <a:endParaRPr sz="8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p:txBody>
                </p:sp>
              </p:grpSp>
            </p:grpSp>
          </p:grpSp>
          <p:grpSp>
            <p:nvGrpSpPr>
              <p:cNvPr id="76" name="Google Shape;76;gb8f5d4a09d_0_2"/>
              <p:cNvGrpSpPr/>
              <p:nvPr/>
            </p:nvGrpSpPr>
            <p:grpSpPr>
              <a:xfrm>
                <a:off x="2297363" y="2193412"/>
                <a:ext cx="1521097" cy="820260"/>
                <a:chOff x="2297363" y="2193412"/>
                <a:chExt cx="1521097" cy="820260"/>
              </a:xfrm>
            </p:grpSpPr>
            <p:sp>
              <p:nvSpPr>
                <p:cNvPr id="77" name="Google Shape;77;gb8f5d4a09d_0_2"/>
                <p:cNvSpPr/>
                <p:nvPr/>
              </p:nvSpPr>
              <p:spPr>
                <a:xfrm>
                  <a:off x="2921358" y="2193412"/>
                  <a:ext cx="897102" cy="820260"/>
                </a:xfrm>
                <a:prstGeom prst="flowChartDocument">
                  <a:avLst/>
                </a:prstGeom>
                <a:solidFill>
                  <a:srgbClr val="6D9EEB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 </a:t>
                  </a:r>
                  <a:endParaRPr/>
                </a:p>
              </p:txBody>
            </p:sp>
            <p:sp>
              <p:nvSpPr>
                <p:cNvPr id="78" name="Google Shape;78;gb8f5d4a09d_0_2"/>
                <p:cNvSpPr/>
                <p:nvPr/>
              </p:nvSpPr>
              <p:spPr>
                <a:xfrm rot="-2256">
                  <a:off x="2297363" y="2401763"/>
                  <a:ext cx="457200" cy="403800"/>
                </a:xfrm>
                <a:prstGeom prst="rightArrow">
                  <a:avLst>
                    <a:gd fmla="val 50000" name="adj1"/>
                    <a:gd fmla="val 50000" name="adj2"/>
                  </a:avLst>
                </a:prstGeom>
                <a:solidFill>
                  <a:srgbClr val="C9DAF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79" name="Google Shape;79;gb8f5d4a09d_0_2"/>
            <p:cNvSpPr txBox="1"/>
            <p:nvPr/>
          </p:nvSpPr>
          <p:spPr>
            <a:xfrm>
              <a:off x="3229100" y="4282975"/>
              <a:ext cx="1051200" cy="3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50">
                  <a:solidFill>
                    <a:schemeClr val="dk1"/>
                  </a:solidFill>
                  <a:highlight>
                    <a:srgbClr val="FFFFFF"/>
                  </a:highlight>
                  <a:latin typeface="Tahoma"/>
                  <a:ea typeface="Tahoma"/>
                  <a:cs typeface="Tahoma"/>
                  <a:sym typeface="Tahoma"/>
                </a:rPr>
                <a:t>Discriminator</a:t>
              </a:r>
              <a:endParaRPr sz="11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80" name="Google Shape;80;gb8f5d4a09d_0_2"/>
          <p:cNvSpPr txBox="1"/>
          <p:nvPr/>
        </p:nvSpPr>
        <p:spPr>
          <a:xfrm>
            <a:off x="204200" y="1119150"/>
            <a:ext cx="868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Generator 와 Discriminator 가 서로 경쟁하며 Sample 과 유사한 분포를 학습하는 네트워크</a:t>
            </a:r>
            <a:endParaRPr sz="1300"/>
          </a:p>
        </p:txBody>
      </p:sp>
      <p:pic>
        <p:nvPicPr>
          <p:cNvPr id="81" name="Google Shape;81;gb8f5d4a09d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966900"/>
            <a:ext cx="4480425" cy="3894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gb8f5d4a09d_0_2"/>
          <p:cNvSpPr txBox="1"/>
          <p:nvPr/>
        </p:nvSpPr>
        <p:spPr>
          <a:xfrm>
            <a:off x="4572000" y="2607900"/>
            <a:ext cx="4480500" cy="16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 The discriminator should return 1 for true data and  0 for generated data. In this case                       . 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 The generator should make the discriminator to return 1 for generated data. In this case,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                           </a:t>
            </a:r>
            <a:r>
              <a:rPr lang="en-US" sz="1700">
                <a:latin typeface="Tahoma"/>
                <a:ea typeface="Tahoma"/>
                <a:cs typeface="Tahoma"/>
                <a:sym typeface="Tahoma"/>
              </a:rPr>
              <a:t>.</a:t>
            </a:r>
            <a:endParaRPr sz="17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3" name="Google Shape;83;gb8f5d4a09d_0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0741" y="2959369"/>
            <a:ext cx="1184625" cy="221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gb8f5d4a09d_0_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5713" y="3957650"/>
            <a:ext cx="1464870" cy="22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9701c6d4e_1_0"/>
          <p:cNvSpPr txBox="1"/>
          <p:nvPr>
            <p:ph type="title"/>
          </p:nvPr>
        </p:nvSpPr>
        <p:spPr>
          <a:xfrm>
            <a:off x="0" y="58999"/>
            <a:ext cx="80055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General Model of GAN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g79701c6d4e_1_0"/>
          <p:cNvSpPr txBox="1"/>
          <p:nvPr>
            <p:ph idx="1" type="body"/>
          </p:nvPr>
        </p:nvSpPr>
        <p:spPr>
          <a:xfrm>
            <a:off x="88490" y="525043"/>
            <a:ext cx="8996400" cy="4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g79701c6d4e_1_0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g79701c6d4e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7850" y="869900"/>
            <a:ext cx="4457700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g79701c6d4e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60346"/>
            <a:ext cx="9144001" cy="126155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79701c6d4e_1_0"/>
          <p:cNvSpPr txBox="1"/>
          <p:nvPr/>
        </p:nvSpPr>
        <p:spPr>
          <a:xfrm>
            <a:off x="3508275" y="4288225"/>
            <a:ext cx="114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Fake image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96" name="Google Shape;96;g79701c6d4e_1_0"/>
          <p:cNvCxnSpPr/>
          <p:nvPr/>
        </p:nvCxnSpPr>
        <p:spPr>
          <a:xfrm>
            <a:off x="4082175" y="3987700"/>
            <a:ext cx="0" cy="334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" name="Google Shape;97;g79701c6d4e_1_0"/>
          <p:cNvSpPr txBox="1"/>
          <p:nvPr/>
        </p:nvSpPr>
        <p:spPr>
          <a:xfrm>
            <a:off x="2021025" y="1999075"/>
            <a:ext cx="109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Real</a:t>
            </a:r>
            <a:r>
              <a:rPr lang="en-US">
                <a:solidFill>
                  <a:srgbClr val="FF0000"/>
                </a:solidFill>
              </a:rPr>
              <a:t> image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98" name="Google Shape;98;g79701c6d4e_1_0"/>
          <p:cNvCxnSpPr/>
          <p:nvPr/>
        </p:nvCxnSpPr>
        <p:spPr>
          <a:xfrm>
            <a:off x="2568675" y="1698550"/>
            <a:ext cx="0" cy="334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" name="Google Shape;99;g79701c6d4e_1_0"/>
          <p:cNvSpPr txBox="1"/>
          <p:nvPr/>
        </p:nvSpPr>
        <p:spPr>
          <a:xfrm>
            <a:off x="252250" y="4360550"/>
            <a:ext cx="114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Latent code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100" name="Google Shape;100;g79701c6d4e_1_0"/>
          <p:cNvCxnSpPr/>
          <p:nvPr/>
        </p:nvCxnSpPr>
        <p:spPr>
          <a:xfrm>
            <a:off x="252250" y="3909850"/>
            <a:ext cx="410100" cy="484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" name="Google Shape;101;g79701c6d4e_1_0"/>
          <p:cNvSpPr txBox="1"/>
          <p:nvPr/>
        </p:nvSpPr>
        <p:spPr>
          <a:xfrm>
            <a:off x="7537075" y="2402675"/>
            <a:ext cx="131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Fake or Real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102" name="Google Shape;102;g79701c6d4e_1_0"/>
          <p:cNvCxnSpPr/>
          <p:nvPr/>
        </p:nvCxnSpPr>
        <p:spPr>
          <a:xfrm>
            <a:off x="6798100" y="1778350"/>
            <a:ext cx="813600" cy="588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" name="Google Shape;103;g79701c6d4e_1_0"/>
          <p:cNvCxnSpPr>
            <a:endCxn id="101" idx="2"/>
          </p:cNvCxnSpPr>
          <p:nvPr/>
        </p:nvCxnSpPr>
        <p:spPr>
          <a:xfrm rot="10800000">
            <a:off x="8192275" y="2802875"/>
            <a:ext cx="195000" cy="583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" name="Google Shape;104;g79701c6d4e_1_0"/>
          <p:cNvSpPr txBox="1"/>
          <p:nvPr/>
        </p:nvSpPr>
        <p:spPr>
          <a:xfrm>
            <a:off x="3843500" y="2446775"/>
            <a:ext cx="135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Discriminator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105" name="Google Shape;105;g79701c6d4e_1_0"/>
          <p:cNvCxnSpPr/>
          <p:nvPr/>
        </p:nvCxnSpPr>
        <p:spPr>
          <a:xfrm>
            <a:off x="4391150" y="2146250"/>
            <a:ext cx="0" cy="334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" name="Google Shape;106;g79701c6d4e_1_0"/>
          <p:cNvSpPr txBox="1"/>
          <p:nvPr/>
        </p:nvSpPr>
        <p:spPr>
          <a:xfrm>
            <a:off x="698575" y="2446775"/>
            <a:ext cx="135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Generator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107" name="Google Shape;107;g79701c6d4e_1_0"/>
          <p:cNvCxnSpPr/>
          <p:nvPr/>
        </p:nvCxnSpPr>
        <p:spPr>
          <a:xfrm rot="10800000">
            <a:off x="1216900" y="2812500"/>
            <a:ext cx="416400" cy="239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" name="Google Shape;108;g79701c6d4e_1_0"/>
          <p:cNvSpPr txBox="1"/>
          <p:nvPr/>
        </p:nvSpPr>
        <p:spPr>
          <a:xfrm>
            <a:off x="7240075" y="4485975"/>
            <a:ext cx="1904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https://niklasjang.github.io/ml/GAN-0/</a:t>
            </a:r>
            <a:endParaRPr sz="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9701c6d4e_1_103"/>
          <p:cNvSpPr txBox="1"/>
          <p:nvPr>
            <p:ph type="title"/>
          </p:nvPr>
        </p:nvSpPr>
        <p:spPr>
          <a:xfrm>
            <a:off x="0" y="58999"/>
            <a:ext cx="80055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Training G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AN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g79701c6d4e_1_103"/>
          <p:cNvSpPr txBox="1"/>
          <p:nvPr>
            <p:ph idx="1" type="body"/>
          </p:nvPr>
        </p:nvSpPr>
        <p:spPr>
          <a:xfrm>
            <a:off x="88490" y="525043"/>
            <a:ext cx="8996400" cy="4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g79701c6d4e_1_103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g79701c6d4e_1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7850" y="869900"/>
            <a:ext cx="4457700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79701c6d4e_1_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60346"/>
            <a:ext cx="9144001" cy="126155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79701c6d4e_1_103"/>
          <p:cNvSpPr txBox="1"/>
          <p:nvPr/>
        </p:nvSpPr>
        <p:spPr>
          <a:xfrm>
            <a:off x="3508275" y="4288225"/>
            <a:ext cx="114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4CCCC"/>
                </a:solidFill>
              </a:rPr>
              <a:t>Fake image</a:t>
            </a:r>
            <a:endParaRPr>
              <a:solidFill>
                <a:srgbClr val="F4CCCC"/>
              </a:solidFill>
            </a:endParaRPr>
          </a:p>
        </p:txBody>
      </p:sp>
      <p:cxnSp>
        <p:nvCxnSpPr>
          <p:cNvPr id="120" name="Google Shape;120;g79701c6d4e_1_103"/>
          <p:cNvCxnSpPr/>
          <p:nvPr/>
        </p:nvCxnSpPr>
        <p:spPr>
          <a:xfrm>
            <a:off x="4082175" y="3987700"/>
            <a:ext cx="0" cy="334200"/>
          </a:xfrm>
          <a:prstGeom prst="straightConnector1">
            <a:avLst/>
          </a:prstGeom>
          <a:noFill/>
          <a:ln cap="flat" cmpd="sng" w="19050">
            <a:solidFill>
              <a:srgbClr val="E6B8A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" name="Google Shape;121;g79701c6d4e_1_103"/>
          <p:cNvSpPr txBox="1"/>
          <p:nvPr/>
        </p:nvSpPr>
        <p:spPr>
          <a:xfrm>
            <a:off x="2021025" y="1999075"/>
            <a:ext cx="109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4CCCC"/>
                </a:solidFill>
              </a:rPr>
              <a:t>Real image</a:t>
            </a:r>
            <a:endParaRPr>
              <a:solidFill>
                <a:srgbClr val="F4CCCC"/>
              </a:solidFill>
            </a:endParaRPr>
          </a:p>
        </p:txBody>
      </p:sp>
      <p:cxnSp>
        <p:nvCxnSpPr>
          <p:cNvPr id="122" name="Google Shape;122;g79701c6d4e_1_103"/>
          <p:cNvCxnSpPr/>
          <p:nvPr/>
        </p:nvCxnSpPr>
        <p:spPr>
          <a:xfrm>
            <a:off x="2568675" y="1698550"/>
            <a:ext cx="0" cy="334200"/>
          </a:xfrm>
          <a:prstGeom prst="straightConnector1">
            <a:avLst/>
          </a:prstGeom>
          <a:noFill/>
          <a:ln cap="flat" cmpd="sng" w="19050">
            <a:solidFill>
              <a:srgbClr val="E6B8A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" name="Google Shape;123;g79701c6d4e_1_103"/>
          <p:cNvSpPr txBox="1"/>
          <p:nvPr/>
        </p:nvSpPr>
        <p:spPr>
          <a:xfrm>
            <a:off x="252250" y="4360550"/>
            <a:ext cx="114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4CCCC"/>
                </a:solidFill>
              </a:rPr>
              <a:t>Latent code</a:t>
            </a:r>
            <a:endParaRPr>
              <a:solidFill>
                <a:srgbClr val="F4CCCC"/>
              </a:solidFill>
            </a:endParaRPr>
          </a:p>
        </p:txBody>
      </p:sp>
      <p:cxnSp>
        <p:nvCxnSpPr>
          <p:cNvPr id="124" name="Google Shape;124;g79701c6d4e_1_103"/>
          <p:cNvCxnSpPr/>
          <p:nvPr/>
        </p:nvCxnSpPr>
        <p:spPr>
          <a:xfrm>
            <a:off x="252250" y="3909850"/>
            <a:ext cx="410100" cy="484500"/>
          </a:xfrm>
          <a:prstGeom prst="straightConnector1">
            <a:avLst/>
          </a:prstGeom>
          <a:noFill/>
          <a:ln cap="flat" cmpd="sng" w="19050">
            <a:solidFill>
              <a:srgbClr val="E6B8A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" name="Google Shape;125;g79701c6d4e_1_103"/>
          <p:cNvSpPr txBox="1"/>
          <p:nvPr/>
        </p:nvSpPr>
        <p:spPr>
          <a:xfrm>
            <a:off x="7537075" y="2402675"/>
            <a:ext cx="131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4CCCC"/>
                </a:solidFill>
              </a:rPr>
              <a:t>Fake or Real</a:t>
            </a:r>
            <a:endParaRPr>
              <a:solidFill>
                <a:srgbClr val="F4CCCC"/>
              </a:solidFill>
            </a:endParaRPr>
          </a:p>
        </p:txBody>
      </p:sp>
      <p:cxnSp>
        <p:nvCxnSpPr>
          <p:cNvPr id="126" name="Google Shape;126;g79701c6d4e_1_103"/>
          <p:cNvCxnSpPr/>
          <p:nvPr/>
        </p:nvCxnSpPr>
        <p:spPr>
          <a:xfrm>
            <a:off x="6798100" y="1778350"/>
            <a:ext cx="813600" cy="588000"/>
          </a:xfrm>
          <a:prstGeom prst="straightConnector1">
            <a:avLst/>
          </a:prstGeom>
          <a:noFill/>
          <a:ln cap="flat" cmpd="sng" w="19050">
            <a:solidFill>
              <a:srgbClr val="E6B8A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" name="Google Shape;127;g79701c6d4e_1_103"/>
          <p:cNvCxnSpPr>
            <a:endCxn id="125" idx="2"/>
          </p:cNvCxnSpPr>
          <p:nvPr/>
        </p:nvCxnSpPr>
        <p:spPr>
          <a:xfrm rot="10800000">
            <a:off x="8192275" y="2802875"/>
            <a:ext cx="195000" cy="583500"/>
          </a:xfrm>
          <a:prstGeom prst="straightConnector1">
            <a:avLst/>
          </a:prstGeom>
          <a:noFill/>
          <a:ln cap="flat" cmpd="sng" w="19050">
            <a:solidFill>
              <a:srgbClr val="E6B8A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" name="Google Shape;128;g79701c6d4e_1_103"/>
          <p:cNvSpPr txBox="1"/>
          <p:nvPr/>
        </p:nvSpPr>
        <p:spPr>
          <a:xfrm>
            <a:off x="3843500" y="2446775"/>
            <a:ext cx="135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4CCCC"/>
                </a:solidFill>
              </a:rPr>
              <a:t>Discriminator</a:t>
            </a:r>
            <a:endParaRPr>
              <a:solidFill>
                <a:srgbClr val="F4CCCC"/>
              </a:solidFill>
            </a:endParaRPr>
          </a:p>
        </p:txBody>
      </p:sp>
      <p:cxnSp>
        <p:nvCxnSpPr>
          <p:cNvPr id="129" name="Google Shape;129;g79701c6d4e_1_103"/>
          <p:cNvCxnSpPr/>
          <p:nvPr/>
        </p:nvCxnSpPr>
        <p:spPr>
          <a:xfrm>
            <a:off x="4391150" y="2146250"/>
            <a:ext cx="0" cy="334200"/>
          </a:xfrm>
          <a:prstGeom prst="straightConnector1">
            <a:avLst/>
          </a:prstGeom>
          <a:noFill/>
          <a:ln cap="flat" cmpd="sng" w="19050">
            <a:solidFill>
              <a:srgbClr val="E6B8A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" name="Google Shape;130;g79701c6d4e_1_103"/>
          <p:cNvSpPr txBox="1"/>
          <p:nvPr/>
        </p:nvSpPr>
        <p:spPr>
          <a:xfrm>
            <a:off x="698575" y="2446775"/>
            <a:ext cx="135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4CCCC"/>
                </a:solidFill>
              </a:rPr>
              <a:t>Generator</a:t>
            </a:r>
            <a:endParaRPr>
              <a:solidFill>
                <a:srgbClr val="F4CCCC"/>
              </a:solidFill>
            </a:endParaRPr>
          </a:p>
        </p:txBody>
      </p:sp>
      <p:cxnSp>
        <p:nvCxnSpPr>
          <p:cNvPr id="131" name="Google Shape;131;g79701c6d4e_1_103"/>
          <p:cNvCxnSpPr/>
          <p:nvPr/>
        </p:nvCxnSpPr>
        <p:spPr>
          <a:xfrm rot="10800000">
            <a:off x="1216900" y="2812500"/>
            <a:ext cx="416400" cy="239700"/>
          </a:xfrm>
          <a:prstGeom prst="straightConnector1">
            <a:avLst/>
          </a:prstGeom>
          <a:noFill/>
          <a:ln cap="flat" cmpd="sng" w="19050">
            <a:solidFill>
              <a:srgbClr val="E6B8A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" name="Google Shape;132;g79701c6d4e_1_103"/>
          <p:cNvSpPr txBox="1"/>
          <p:nvPr/>
        </p:nvSpPr>
        <p:spPr>
          <a:xfrm>
            <a:off x="2962400" y="525050"/>
            <a:ext cx="2857500" cy="369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Train D to classify real images as real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3" name="Google Shape;133;g79701c6d4e_1_103"/>
          <p:cNvSpPr txBox="1"/>
          <p:nvPr/>
        </p:nvSpPr>
        <p:spPr>
          <a:xfrm>
            <a:off x="4959991" y="2691043"/>
            <a:ext cx="2966700" cy="369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Train D to classify fake images as fake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9701c6d4e_1_127"/>
          <p:cNvSpPr txBox="1"/>
          <p:nvPr>
            <p:ph type="title"/>
          </p:nvPr>
        </p:nvSpPr>
        <p:spPr>
          <a:xfrm>
            <a:off x="0" y="58999"/>
            <a:ext cx="80055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Training GAN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79701c6d4e_1_127"/>
          <p:cNvSpPr txBox="1"/>
          <p:nvPr>
            <p:ph idx="1" type="body"/>
          </p:nvPr>
        </p:nvSpPr>
        <p:spPr>
          <a:xfrm>
            <a:off x="88490" y="525043"/>
            <a:ext cx="8996400" cy="4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79701c6d4e_1_127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g79701c6d4e_1_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7850" y="869900"/>
            <a:ext cx="4457700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79701c6d4e_1_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60346"/>
            <a:ext cx="9144001" cy="126155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79701c6d4e_1_127"/>
          <p:cNvSpPr txBox="1"/>
          <p:nvPr/>
        </p:nvSpPr>
        <p:spPr>
          <a:xfrm>
            <a:off x="3508275" y="4288225"/>
            <a:ext cx="114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4CCCC"/>
                </a:solidFill>
              </a:rPr>
              <a:t>Fake image</a:t>
            </a:r>
            <a:endParaRPr>
              <a:solidFill>
                <a:srgbClr val="F4CCCC"/>
              </a:solidFill>
            </a:endParaRPr>
          </a:p>
        </p:txBody>
      </p:sp>
      <p:cxnSp>
        <p:nvCxnSpPr>
          <p:cNvPr id="145" name="Google Shape;145;g79701c6d4e_1_127"/>
          <p:cNvCxnSpPr/>
          <p:nvPr/>
        </p:nvCxnSpPr>
        <p:spPr>
          <a:xfrm>
            <a:off x="4082175" y="3987700"/>
            <a:ext cx="0" cy="334200"/>
          </a:xfrm>
          <a:prstGeom prst="straightConnector1">
            <a:avLst/>
          </a:prstGeom>
          <a:noFill/>
          <a:ln cap="flat" cmpd="sng" w="19050">
            <a:solidFill>
              <a:srgbClr val="E6B8A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" name="Google Shape;146;g79701c6d4e_1_127"/>
          <p:cNvSpPr txBox="1"/>
          <p:nvPr/>
        </p:nvSpPr>
        <p:spPr>
          <a:xfrm>
            <a:off x="2021025" y="1999075"/>
            <a:ext cx="109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4CCCC"/>
                </a:solidFill>
              </a:rPr>
              <a:t>Real image</a:t>
            </a:r>
            <a:endParaRPr>
              <a:solidFill>
                <a:srgbClr val="F4CCCC"/>
              </a:solidFill>
            </a:endParaRPr>
          </a:p>
        </p:txBody>
      </p:sp>
      <p:cxnSp>
        <p:nvCxnSpPr>
          <p:cNvPr id="147" name="Google Shape;147;g79701c6d4e_1_127"/>
          <p:cNvCxnSpPr/>
          <p:nvPr/>
        </p:nvCxnSpPr>
        <p:spPr>
          <a:xfrm>
            <a:off x="2568675" y="1698550"/>
            <a:ext cx="0" cy="334200"/>
          </a:xfrm>
          <a:prstGeom prst="straightConnector1">
            <a:avLst/>
          </a:prstGeom>
          <a:noFill/>
          <a:ln cap="flat" cmpd="sng" w="19050">
            <a:solidFill>
              <a:srgbClr val="E6B8A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8" name="Google Shape;148;g79701c6d4e_1_127"/>
          <p:cNvSpPr txBox="1"/>
          <p:nvPr/>
        </p:nvSpPr>
        <p:spPr>
          <a:xfrm>
            <a:off x="252250" y="4360550"/>
            <a:ext cx="114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4CCCC"/>
                </a:solidFill>
              </a:rPr>
              <a:t>Latent code</a:t>
            </a:r>
            <a:endParaRPr>
              <a:solidFill>
                <a:srgbClr val="F4CCCC"/>
              </a:solidFill>
            </a:endParaRPr>
          </a:p>
        </p:txBody>
      </p:sp>
      <p:cxnSp>
        <p:nvCxnSpPr>
          <p:cNvPr id="149" name="Google Shape;149;g79701c6d4e_1_127"/>
          <p:cNvCxnSpPr/>
          <p:nvPr/>
        </p:nvCxnSpPr>
        <p:spPr>
          <a:xfrm>
            <a:off x="252250" y="3909850"/>
            <a:ext cx="410100" cy="484500"/>
          </a:xfrm>
          <a:prstGeom prst="straightConnector1">
            <a:avLst/>
          </a:prstGeom>
          <a:noFill/>
          <a:ln cap="flat" cmpd="sng" w="19050">
            <a:solidFill>
              <a:srgbClr val="E6B8A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" name="Google Shape;150;g79701c6d4e_1_127"/>
          <p:cNvSpPr txBox="1"/>
          <p:nvPr/>
        </p:nvSpPr>
        <p:spPr>
          <a:xfrm>
            <a:off x="7537075" y="2402675"/>
            <a:ext cx="131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4CCCC"/>
                </a:solidFill>
              </a:rPr>
              <a:t>Fake or Real</a:t>
            </a:r>
            <a:endParaRPr>
              <a:solidFill>
                <a:srgbClr val="F4CCCC"/>
              </a:solidFill>
            </a:endParaRPr>
          </a:p>
        </p:txBody>
      </p:sp>
      <p:cxnSp>
        <p:nvCxnSpPr>
          <p:cNvPr id="151" name="Google Shape;151;g79701c6d4e_1_127"/>
          <p:cNvCxnSpPr/>
          <p:nvPr/>
        </p:nvCxnSpPr>
        <p:spPr>
          <a:xfrm>
            <a:off x="6798100" y="1778350"/>
            <a:ext cx="813600" cy="588000"/>
          </a:xfrm>
          <a:prstGeom prst="straightConnector1">
            <a:avLst/>
          </a:prstGeom>
          <a:noFill/>
          <a:ln cap="flat" cmpd="sng" w="19050">
            <a:solidFill>
              <a:srgbClr val="E6B8A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" name="Google Shape;152;g79701c6d4e_1_127"/>
          <p:cNvCxnSpPr>
            <a:endCxn id="150" idx="2"/>
          </p:cNvCxnSpPr>
          <p:nvPr/>
        </p:nvCxnSpPr>
        <p:spPr>
          <a:xfrm rot="10800000">
            <a:off x="8192275" y="2802875"/>
            <a:ext cx="195000" cy="583500"/>
          </a:xfrm>
          <a:prstGeom prst="straightConnector1">
            <a:avLst/>
          </a:prstGeom>
          <a:noFill/>
          <a:ln cap="flat" cmpd="sng" w="19050">
            <a:solidFill>
              <a:srgbClr val="E6B8A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" name="Google Shape;153;g79701c6d4e_1_127"/>
          <p:cNvSpPr txBox="1"/>
          <p:nvPr/>
        </p:nvSpPr>
        <p:spPr>
          <a:xfrm>
            <a:off x="3843500" y="2446775"/>
            <a:ext cx="135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4CCCC"/>
                </a:solidFill>
              </a:rPr>
              <a:t>Discriminator</a:t>
            </a:r>
            <a:endParaRPr>
              <a:solidFill>
                <a:srgbClr val="F4CCCC"/>
              </a:solidFill>
            </a:endParaRPr>
          </a:p>
        </p:txBody>
      </p:sp>
      <p:cxnSp>
        <p:nvCxnSpPr>
          <p:cNvPr id="154" name="Google Shape;154;g79701c6d4e_1_127"/>
          <p:cNvCxnSpPr/>
          <p:nvPr/>
        </p:nvCxnSpPr>
        <p:spPr>
          <a:xfrm>
            <a:off x="4391150" y="2146250"/>
            <a:ext cx="0" cy="334200"/>
          </a:xfrm>
          <a:prstGeom prst="straightConnector1">
            <a:avLst/>
          </a:prstGeom>
          <a:noFill/>
          <a:ln cap="flat" cmpd="sng" w="19050">
            <a:solidFill>
              <a:srgbClr val="E6B8A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5" name="Google Shape;155;g79701c6d4e_1_127"/>
          <p:cNvSpPr txBox="1"/>
          <p:nvPr/>
        </p:nvSpPr>
        <p:spPr>
          <a:xfrm>
            <a:off x="698575" y="2446775"/>
            <a:ext cx="135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4CCCC"/>
                </a:solidFill>
              </a:rPr>
              <a:t>Generator</a:t>
            </a:r>
            <a:endParaRPr>
              <a:solidFill>
                <a:srgbClr val="F4CCCC"/>
              </a:solidFill>
            </a:endParaRPr>
          </a:p>
        </p:txBody>
      </p:sp>
      <p:cxnSp>
        <p:nvCxnSpPr>
          <p:cNvPr id="156" name="Google Shape;156;g79701c6d4e_1_127"/>
          <p:cNvCxnSpPr/>
          <p:nvPr/>
        </p:nvCxnSpPr>
        <p:spPr>
          <a:xfrm rot="10800000">
            <a:off x="1216900" y="2812500"/>
            <a:ext cx="416400" cy="239700"/>
          </a:xfrm>
          <a:prstGeom prst="straightConnector1">
            <a:avLst/>
          </a:prstGeom>
          <a:noFill/>
          <a:ln cap="flat" cmpd="sng" w="19050">
            <a:solidFill>
              <a:srgbClr val="E6B8A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7" name="Google Shape;157;g79701c6d4e_1_127"/>
          <p:cNvSpPr txBox="1"/>
          <p:nvPr/>
        </p:nvSpPr>
        <p:spPr>
          <a:xfrm>
            <a:off x="982871" y="2691050"/>
            <a:ext cx="1585800" cy="369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Tahoma"/>
                <a:ea typeface="Tahoma"/>
                <a:cs typeface="Tahoma"/>
                <a:sym typeface="Tahoma"/>
              </a:rPr>
              <a:t>Train G to deceive D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9701c6d4e_1_29"/>
          <p:cNvSpPr txBox="1"/>
          <p:nvPr>
            <p:ph type="title"/>
          </p:nvPr>
        </p:nvSpPr>
        <p:spPr>
          <a:xfrm>
            <a:off x="0" y="58999"/>
            <a:ext cx="80055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Loss Function fo GAN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79701c6d4e_1_29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g79701c6d4e_1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8412"/>
            <a:ext cx="9143999" cy="1607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79701c6d4e_1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141556"/>
            <a:ext cx="9144001" cy="166333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79701c6d4e_1_29"/>
          <p:cNvSpPr txBox="1"/>
          <p:nvPr/>
        </p:nvSpPr>
        <p:spPr>
          <a:xfrm>
            <a:off x="319525" y="2371650"/>
            <a:ext cx="166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Discriminator</a:t>
            </a:r>
            <a:endParaRPr sz="200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8" name="Google Shape;168;g79701c6d4e_1_29"/>
          <p:cNvSpPr txBox="1"/>
          <p:nvPr/>
        </p:nvSpPr>
        <p:spPr>
          <a:xfrm>
            <a:off x="6684600" y="2270750"/>
            <a:ext cx="135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Generator</a:t>
            </a:r>
            <a:endParaRPr sz="200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9" name="Google Shape;169;g79701c6d4e_1_29"/>
          <p:cNvSpPr/>
          <p:nvPr/>
        </p:nvSpPr>
        <p:spPr>
          <a:xfrm>
            <a:off x="1084675" y="2106275"/>
            <a:ext cx="132300" cy="327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70" name="Google Shape;170;g79701c6d4e_1_29"/>
          <p:cNvSpPr/>
          <p:nvPr/>
        </p:nvSpPr>
        <p:spPr>
          <a:xfrm flipH="1" rot="10800000">
            <a:off x="7296300" y="2698100"/>
            <a:ext cx="132300" cy="327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9701c6d4e_1_36"/>
          <p:cNvSpPr txBox="1"/>
          <p:nvPr>
            <p:ph type="title"/>
          </p:nvPr>
        </p:nvSpPr>
        <p:spPr>
          <a:xfrm>
            <a:off x="0" y="58999"/>
            <a:ext cx="80055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DCGAN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79701c6d4e_1_36"/>
          <p:cNvSpPr txBox="1"/>
          <p:nvPr>
            <p:ph idx="1" type="body"/>
          </p:nvPr>
        </p:nvSpPr>
        <p:spPr>
          <a:xfrm>
            <a:off x="88490" y="525043"/>
            <a:ext cx="8996400" cy="4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DCGAN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is a direct extension of the GAN using convolutional and convolutional-transpose layers in the discriminator and generator.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79701c6d4e_1_36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g79701c6d4e_1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450" y="1456900"/>
            <a:ext cx="7807100" cy="32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79701c6d4e_1_36"/>
          <p:cNvSpPr txBox="1"/>
          <p:nvPr/>
        </p:nvSpPr>
        <p:spPr>
          <a:xfrm>
            <a:off x="668450" y="4452950"/>
            <a:ext cx="1772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https://arxiv.org/pdf/1511.06434.pdf</a:t>
            </a:r>
            <a:endParaRPr sz="800"/>
          </a:p>
        </p:txBody>
      </p:sp>
      <p:sp>
        <p:nvSpPr>
          <p:cNvPr id="181" name="Google Shape;181;g79701c6d4e_1_36"/>
          <p:cNvSpPr txBox="1"/>
          <p:nvPr/>
        </p:nvSpPr>
        <p:spPr>
          <a:xfrm>
            <a:off x="1324300" y="1793950"/>
            <a:ext cx="205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Generator modeling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9701c6d4e_1_50"/>
          <p:cNvSpPr txBox="1"/>
          <p:nvPr>
            <p:ph type="title"/>
          </p:nvPr>
        </p:nvSpPr>
        <p:spPr>
          <a:xfrm>
            <a:off x="0" y="58999"/>
            <a:ext cx="80055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DCGAN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g79701c6d4e_1_50"/>
          <p:cNvSpPr txBox="1"/>
          <p:nvPr>
            <p:ph idx="1" type="body"/>
          </p:nvPr>
        </p:nvSpPr>
        <p:spPr>
          <a:xfrm>
            <a:off x="4099571" y="525050"/>
            <a:ext cx="4985400" cy="4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rtl="0" algn="l">
              <a:spcBef>
                <a:spcPts val="75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Arithmetic was performed on the 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averaged </a:t>
            </a: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Z vectors(latent code) 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of samples then, generator generates right hand side images.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75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Z vectors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 have meaningful data that represents image.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79701c6d4e_1_50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g79701c6d4e_1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75" y="525050"/>
            <a:ext cx="4026701" cy="42357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79701c6d4e_1_50"/>
          <p:cNvSpPr txBox="1"/>
          <p:nvPr/>
        </p:nvSpPr>
        <p:spPr>
          <a:xfrm>
            <a:off x="4099575" y="4478175"/>
            <a:ext cx="1772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https://arxiv.org/pdf/1511.06434.pdf</a:t>
            </a:r>
            <a:endParaRPr sz="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